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64" r:id="rId4"/>
    <p:sldId id="265" r:id="rId5"/>
    <p:sldId id="266" r:id="rId6"/>
    <p:sldId id="269" r:id="rId7"/>
    <p:sldId id="270" r:id="rId8"/>
    <p:sldId id="267" r:id="rId9"/>
    <p:sldId id="277" r:id="rId10"/>
    <p:sldId id="278" r:id="rId11"/>
    <p:sldId id="268" r:id="rId12"/>
    <p:sldId id="272" r:id="rId13"/>
    <p:sldId id="262" r:id="rId14"/>
    <p:sldId id="279" r:id="rId15"/>
    <p:sldId id="26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53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0E6767-F3B0-4C31-B954-AB02D580B76E}" type="datetimeFigureOut">
              <a:rPr lang="zh-TW" altLang="en-US" smtClean="0"/>
              <a:t>2014/12/7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55595B-7B69-49D5-9F50-85DF447E12D5}" type="slidenum">
              <a:rPr lang="zh-TW" altLang="en-US" smtClean="0"/>
              <a:t>‹#›</a:t>
            </a:fld>
            <a:endParaRPr lang="zh-TW" altLang="en-US"/>
          </a:p>
        </p:txBody>
      </p:sp>
    </p:spTree>
    <p:extLst>
      <p:ext uri="{BB962C8B-B14F-4D97-AF65-F5344CB8AC3E}">
        <p14:creationId xmlns:p14="http://schemas.microsoft.com/office/powerpoint/2010/main" val="278979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It is clear to us that the movement was initiated by individuals who resist unification and hence who are likely to see Mainland China as an enemy. Because the issue is salient and connected directly to Mainland China, the movement was echoed by those who share the same Taiwanese national/ethnic identity, particularly those younger than 45. However, the Sunflower Movement could not attract support from the older generation (those above 45) who likes to see Mainland China as a brother (1</a:t>
            </a:r>
            <a:r>
              <a:rPr lang="en-US" altLang="zh-TW" sz="1200" kern="1200" baseline="30000" dirty="0" smtClean="0">
                <a:solidFill>
                  <a:schemeClr val="tx1"/>
                </a:solidFill>
                <a:effectLst/>
                <a:latin typeface="+mn-lt"/>
                <a:ea typeface="+mn-ea"/>
                <a:cs typeface="+mn-cs"/>
              </a:rPr>
              <a:t>st</a:t>
            </a:r>
            <a:r>
              <a:rPr lang="en-US" altLang="zh-TW" sz="1200" kern="1200" dirty="0" smtClean="0">
                <a:solidFill>
                  <a:schemeClr val="tx1"/>
                </a:solidFill>
                <a:effectLst/>
                <a:latin typeface="+mn-lt"/>
                <a:ea typeface="+mn-ea"/>
                <a:cs typeface="+mn-cs"/>
              </a:rPr>
              <a:t> &amp; 2</a:t>
            </a:r>
            <a:r>
              <a:rPr lang="en-US" altLang="zh-TW" sz="1200" kern="1200" baseline="30000" dirty="0" smtClean="0">
                <a:solidFill>
                  <a:schemeClr val="tx1"/>
                </a:solidFill>
                <a:effectLst/>
                <a:latin typeface="+mn-lt"/>
                <a:ea typeface="+mn-ea"/>
                <a:cs typeface="+mn-cs"/>
              </a:rPr>
              <a:t>nd</a:t>
            </a:r>
            <a:r>
              <a:rPr lang="en-US" altLang="zh-TW" sz="1200" kern="1200" dirty="0" smtClean="0">
                <a:solidFill>
                  <a:schemeClr val="tx1"/>
                </a:solidFill>
                <a:effectLst/>
                <a:latin typeface="+mn-lt"/>
                <a:ea typeface="+mn-ea"/>
                <a:cs typeface="+mn-cs"/>
              </a:rPr>
              <a:t> generations) and less likely to see Mainland China as an enemy (3</a:t>
            </a:r>
            <a:r>
              <a:rPr lang="en-US" altLang="zh-TW" sz="1200" kern="1200" baseline="30000" dirty="0" smtClean="0">
                <a:solidFill>
                  <a:schemeClr val="tx1"/>
                </a:solidFill>
                <a:effectLst/>
                <a:latin typeface="+mn-lt"/>
                <a:ea typeface="+mn-ea"/>
                <a:cs typeface="+mn-cs"/>
              </a:rPr>
              <a:t>rd</a:t>
            </a:r>
            <a:r>
              <a:rPr lang="en-US" altLang="zh-TW" sz="1200" kern="1200" dirty="0" smtClean="0">
                <a:solidFill>
                  <a:schemeClr val="tx1"/>
                </a:solidFill>
                <a:effectLst/>
                <a:latin typeface="+mn-lt"/>
                <a:ea typeface="+mn-ea"/>
                <a:cs typeface="+mn-cs"/>
              </a:rPr>
              <a:t> generation). The movement followers started to feel conflicts between their action and will, because those younger than 45 are the voters that have been looking forward to economic cooperation with Mainland China. The silent objection of the movement by the older generations and the confusion embedded within the mind of the younger generations could lead to the decline of the scale of the movement. </a:t>
            </a:r>
            <a:endParaRPr lang="zh-TW" altLang="en-US" dirty="0"/>
          </a:p>
        </p:txBody>
      </p:sp>
      <p:sp>
        <p:nvSpPr>
          <p:cNvPr id="4" name="投影片編號版面配置區 3"/>
          <p:cNvSpPr>
            <a:spLocks noGrp="1"/>
          </p:cNvSpPr>
          <p:nvPr>
            <p:ph type="sldNum" sz="quarter" idx="10"/>
          </p:nvPr>
        </p:nvSpPr>
        <p:spPr/>
        <p:txBody>
          <a:bodyPr/>
          <a:lstStyle/>
          <a:p>
            <a:fld id="{2C55595B-7B69-49D5-9F50-85DF447E12D5}" type="slidenum">
              <a:rPr lang="zh-TW" altLang="en-US" smtClean="0"/>
              <a:t>15</a:t>
            </a:fld>
            <a:endParaRPr lang="zh-TW" altLang="en-US"/>
          </a:p>
        </p:txBody>
      </p:sp>
    </p:spTree>
    <p:extLst>
      <p:ext uri="{BB962C8B-B14F-4D97-AF65-F5344CB8AC3E}">
        <p14:creationId xmlns:p14="http://schemas.microsoft.com/office/powerpoint/2010/main" val="34013297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799118" y="1828800"/>
            <a:ext cx="6173808" cy="2895600"/>
          </a:xfrm>
        </p:spPr>
        <p:txBody>
          <a:bodyPr anchor="b">
            <a:normAutofit/>
          </a:bodyPr>
          <a:lstStyle>
            <a:lvl1pPr latinLnBrk="0">
              <a:lnSpc>
                <a:spcPct val="80000"/>
              </a:lnSpc>
              <a:defRPr lang="zh-TW" sz="4800">
                <a:solidFill>
                  <a:schemeClr val="tx1"/>
                </a:solidFill>
              </a:defRPr>
            </a:lvl1pPr>
          </a:lstStyle>
          <a:p>
            <a:r>
              <a:rPr lang="zh-TW" altLang="en-US" smtClean="0"/>
              <a:t>按一下以編輯母片標題樣式</a:t>
            </a:r>
            <a:endParaRPr lang="zh-TW" dirty="0"/>
          </a:p>
        </p:txBody>
      </p:sp>
      <p:sp>
        <p:nvSpPr>
          <p:cNvPr id="3" name="副標題 2"/>
          <p:cNvSpPr>
            <a:spLocks noGrp="1"/>
          </p:cNvSpPr>
          <p:nvPr>
            <p:ph type="subTitle" idx="1"/>
          </p:nvPr>
        </p:nvSpPr>
        <p:spPr>
          <a:xfrm>
            <a:off x="799118" y="4800600"/>
            <a:ext cx="6173808" cy="1219200"/>
          </a:xfrm>
        </p:spPr>
        <p:txBody>
          <a:bodyPr>
            <a:normAutofit/>
          </a:bodyPr>
          <a:lstStyle>
            <a:lvl1pPr marL="0" indent="0" algn="l" latinLnBrk="0">
              <a:spcBef>
                <a:spcPts val="0"/>
              </a:spcBef>
              <a:buNone/>
              <a:defRPr lang="zh-TW" sz="2000" cap="all" spc="200" baseline="0">
                <a:solidFill>
                  <a:schemeClr val="accent1"/>
                </a:solidFill>
              </a:defRPr>
            </a:lvl1pPr>
            <a:lvl2pPr marL="457200" indent="0" algn="ctr" latinLnBrk="0">
              <a:buNone/>
              <a:defRPr lang="zh-TW">
                <a:solidFill>
                  <a:schemeClr val="tx1">
                    <a:tint val="75000"/>
                  </a:schemeClr>
                </a:solidFill>
              </a:defRPr>
            </a:lvl2pPr>
            <a:lvl3pPr marL="914400" indent="0" algn="ctr" latinLnBrk="0">
              <a:buNone/>
              <a:defRPr lang="zh-TW">
                <a:solidFill>
                  <a:schemeClr val="tx1">
                    <a:tint val="75000"/>
                  </a:schemeClr>
                </a:solidFill>
              </a:defRPr>
            </a:lvl3pPr>
            <a:lvl4pPr marL="1371600" indent="0" algn="ctr" latinLnBrk="0">
              <a:buNone/>
              <a:defRPr lang="zh-TW">
                <a:solidFill>
                  <a:schemeClr val="tx1">
                    <a:tint val="75000"/>
                  </a:schemeClr>
                </a:solidFill>
              </a:defRPr>
            </a:lvl4pPr>
            <a:lvl5pPr marL="1828800" indent="0" algn="ctr" latinLnBrk="0">
              <a:buNone/>
              <a:defRPr lang="zh-TW">
                <a:solidFill>
                  <a:schemeClr val="tx1">
                    <a:tint val="75000"/>
                  </a:schemeClr>
                </a:solidFill>
              </a:defRPr>
            </a:lvl5pPr>
            <a:lvl6pPr marL="2286000" indent="0" algn="ctr" latinLnBrk="0">
              <a:buNone/>
              <a:defRPr lang="zh-TW">
                <a:solidFill>
                  <a:schemeClr val="tx1">
                    <a:tint val="75000"/>
                  </a:schemeClr>
                </a:solidFill>
              </a:defRPr>
            </a:lvl6pPr>
            <a:lvl7pPr marL="2743200" indent="0" algn="ctr" latinLnBrk="0">
              <a:buNone/>
              <a:defRPr lang="zh-TW">
                <a:solidFill>
                  <a:schemeClr val="tx1">
                    <a:tint val="75000"/>
                  </a:schemeClr>
                </a:solidFill>
              </a:defRPr>
            </a:lvl7pPr>
            <a:lvl8pPr marL="3200400" indent="0" algn="ctr" latinLnBrk="0">
              <a:buNone/>
              <a:defRPr lang="zh-TW">
                <a:solidFill>
                  <a:schemeClr val="tx1">
                    <a:tint val="75000"/>
                  </a:schemeClr>
                </a:solidFill>
              </a:defRPr>
            </a:lvl8pPr>
            <a:lvl9pPr marL="3657600" indent="0" algn="ctr" latinLnBrk="0">
              <a:buNone/>
              <a:defRPr lang="zh-TW">
                <a:solidFill>
                  <a:schemeClr val="tx1">
                    <a:tint val="75000"/>
                  </a:schemeClr>
                </a:solidFill>
              </a:defRPr>
            </a:lvl9pPr>
          </a:lstStyle>
          <a:p>
            <a:r>
              <a:rPr lang="zh-TW" altLang="en-US" smtClean="0"/>
              <a:t>按一下以編輯母片副標題樣式</a:t>
            </a:r>
            <a:endParaRPr lang="zh-TW" dirty="0"/>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垂直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dirty="0"/>
          </a:p>
        </p:txBody>
      </p:sp>
      <p:sp>
        <p:nvSpPr>
          <p:cNvPr id="3" name="垂直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dirty="0"/>
          </a:p>
        </p:txBody>
      </p:sp>
      <p:sp>
        <p:nvSpPr>
          <p:cNvPr id="4" name="日期版面配置區 3"/>
          <p:cNvSpPr>
            <a:spLocks noGrp="1"/>
          </p:cNvSpPr>
          <p:nvPr>
            <p:ph type="dt" sz="half" idx="10"/>
          </p:nvPr>
        </p:nvSpPr>
        <p:spPr/>
        <p:txBody>
          <a:bodyPr/>
          <a:lstStyle/>
          <a:p>
            <a:fld id="{9BC0BA51-0E37-4650-80DD-AFD9A3A26E98}" type="datetimeFigureOut">
              <a:rPr lang="en-US" smtClean="0"/>
              <a:t>12/6/2014</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9F72EAC-F325-4E80-8E8F-D5FA14594B45}" type="slidenum">
              <a:rPr lang="en-US" smtClean="0"/>
              <a:t>‹#›</a:t>
            </a:fld>
            <a:endParaRPr lang="en-US"/>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標題及文字">
    <p:spTree>
      <p:nvGrpSpPr>
        <p:cNvPr id="1" name=""/>
        <p:cNvGrpSpPr/>
        <p:nvPr/>
      </p:nvGrpSpPr>
      <p:grpSpPr>
        <a:xfrm>
          <a:off x="0" y="0"/>
          <a:ext cx="0" cy="0"/>
          <a:chOff x="0" y="0"/>
          <a:chExt cx="0" cy="0"/>
        </a:xfrm>
      </p:grpSpPr>
      <p:sp>
        <p:nvSpPr>
          <p:cNvPr id="2" name="垂直標題 1"/>
          <p:cNvSpPr>
            <a:spLocks noGrp="1"/>
          </p:cNvSpPr>
          <p:nvPr>
            <p:ph type="title" orient="vert"/>
          </p:nvPr>
        </p:nvSpPr>
        <p:spPr>
          <a:xfrm>
            <a:off x="6858596" y="381001"/>
            <a:ext cx="1143298" cy="5638800"/>
          </a:xfrm>
        </p:spPr>
        <p:txBody>
          <a:bodyPr vert="eaVert">
            <a:normAutofit/>
          </a:bodyPr>
          <a:lstStyle>
            <a:lvl1pPr>
              <a:defRPr sz="3200"/>
            </a:lvl1pPr>
          </a:lstStyle>
          <a:p>
            <a:r>
              <a:rPr lang="zh-TW" altLang="en-US" smtClean="0"/>
              <a:t>按一下以編輯母片標題樣式</a:t>
            </a:r>
            <a:endParaRPr lang="zh-TW" dirty="0"/>
          </a:p>
        </p:txBody>
      </p:sp>
      <p:sp>
        <p:nvSpPr>
          <p:cNvPr id="3" name="垂直文字版面配置區 2"/>
          <p:cNvSpPr>
            <a:spLocks noGrp="1"/>
          </p:cNvSpPr>
          <p:nvPr>
            <p:ph type="body" orient="vert" idx="1"/>
          </p:nvPr>
        </p:nvSpPr>
        <p:spPr>
          <a:xfrm>
            <a:off x="1142107" y="381001"/>
            <a:ext cx="5544993" cy="56388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dirty="0"/>
          </a:p>
        </p:txBody>
      </p:sp>
      <p:sp>
        <p:nvSpPr>
          <p:cNvPr id="4" name="日期版面配置區 3"/>
          <p:cNvSpPr>
            <a:spLocks noGrp="1"/>
          </p:cNvSpPr>
          <p:nvPr>
            <p:ph type="dt" sz="half" idx="10"/>
          </p:nvPr>
        </p:nvSpPr>
        <p:spPr/>
        <p:txBody>
          <a:bodyPr/>
          <a:lstStyle/>
          <a:p>
            <a:fld id="{9BC0BA51-0E37-4650-80DD-AFD9A3A26E98}" type="datetimeFigureOut">
              <a:rPr lang="en-US" smtClean="0"/>
              <a:t>12/6/2014</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9F72EAC-F325-4E80-8E8F-D5FA14594B45}" type="slidenum">
              <a:rPr lang="en-US" smtClean="0"/>
              <a:t>‹#›</a:t>
            </a:fld>
            <a:endParaRPr lang="en-US"/>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dirty="0"/>
          </a:p>
        </p:txBody>
      </p:sp>
      <p:sp>
        <p:nvSpPr>
          <p:cNvPr id="3" name="內容版面配置區 2"/>
          <p:cNvSpPr>
            <a:spLocks noGrp="1"/>
          </p:cNvSpPr>
          <p:nvPr>
            <p:ph idx="1"/>
          </p:nvPr>
        </p:nvSpPr>
        <p:spPr/>
        <p:txBody>
          <a:bodyPr/>
          <a:lstStyle>
            <a:lvl5pPr latinLnBrk="0">
              <a:defRPr lang="zh-TW"/>
            </a:lvl5pPr>
            <a:lvl6pPr latinLnBrk="0">
              <a:defRPr lang="zh-TW"/>
            </a:lvl6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dirty="0"/>
          </a:p>
        </p:txBody>
      </p:sp>
      <p:sp>
        <p:nvSpPr>
          <p:cNvPr id="4" name="日期版面配置區 3"/>
          <p:cNvSpPr>
            <a:spLocks noGrp="1"/>
          </p:cNvSpPr>
          <p:nvPr>
            <p:ph type="dt" sz="half" idx="10"/>
          </p:nvPr>
        </p:nvSpPr>
        <p:spPr/>
        <p:txBody>
          <a:bodyPr/>
          <a:lstStyle/>
          <a:p>
            <a:fld id="{9BC0BA51-0E37-4650-80DD-AFD9A3A26E98}" type="datetimeFigureOut">
              <a:rPr lang="en-US" smtClean="0"/>
              <a:t>12/6/2014</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9F72EAC-F325-4E80-8E8F-D5FA14594B45}" type="slidenum">
              <a:rPr lang="en-US" smtClean="0"/>
              <a:t>‹#›</a:t>
            </a:fld>
            <a:endParaRPr lang="en-US"/>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794918" y="2514600"/>
            <a:ext cx="6520997" cy="2819400"/>
          </a:xfrm>
        </p:spPr>
        <p:txBody>
          <a:bodyPr anchor="b">
            <a:normAutofit/>
          </a:bodyPr>
          <a:lstStyle>
            <a:lvl1pPr algn="l" latinLnBrk="0">
              <a:lnSpc>
                <a:spcPct val="80000"/>
              </a:lnSpc>
              <a:defRPr lang="zh-TW" sz="4800" b="0" cap="none" baseline="0"/>
            </a:lvl1pPr>
          </a:lstStyle>
          <a:p>
            <a:r>
              <a:rPr lang="zh-TW" altLang="en-US" smtClean="0"/>
              <a:t>按一下以編輯母片標題樣式</a:t>
            </a:r>
            <a:endParaRPr lang="zh-TW" dirty="0"/>
          </a:p>
        </p:txBody>
      </p:sp>
      <p:sp>
        <p:nvSpPr>
          <p:cNvPr id="3" name="文字版面配置區 2"/>
          <p:cNvSpPr>
            <a:spLocks noGrp="1"/>
          </p:cNvSpPr>
          <p:nvPr>
            <p:ph type="body" idx="1"/>
          </p:nvPr>
        </p:nvSpPr>
        <p:spPr>
          <a:xfrm>
            <a:off x="799118" y="5410201"/>
            <a:ext cx="6517197" cy="609601"/>
          </a:xfrm>
        </p:spPr>
        <p:txBody>
          <a:bodyPr anchor="t">
            <a:normAutofit/>
          </a:bodyPr>
          <a:lstStyle>
            <a:lvl1pPr marL="0" indent="0" latinLnBrk="0">
              <a:spcBef>
                <a:spcPts val="0"/>
              </a:spcBef>
              <a:buNone/>
              <a:defRPr lang="zh-TW" sz="2000" cap="all" spc="200" baseline="0">
                <a:solidFill>
                  <a:schemeClr val="accent1"/>
                </a:solidFill>
              </a:defRPr>
            </a:lvl1pPr>
            <a:lvl2pPr marL="457200" indent="0" latinLnBrk="0">
              <a:buNone/>
              <a:defRPr lang="zh-TW" sz="1800">
                <a:solidFill>
                  <a:schemeClr val="tx1">
                    <a:tint val="75000"/>
                  </a:schemeClr>
                </a:solidFill>
              </a:defRPr>
            </a:lvl2pPr>
            <a:lvl3pPr marL="914400" indent="0" latinLnBrk="0">
              <a:buNone/>
              <a:defRPr lang="zh-TW" sz="1600">
                <a:solidFill>
                  <a:schemeClr val="tx1">
                    <a:tint val="75000"/>
                  </a:schemeClr>
                </a:solidFill>
              </a:defRPr>
            </a:lvl3pPr>
            <a:lvl4pPr marL="1371600" indent="0" latinLnBrk="0">
              <a:buNone/>
              <a:defRPr lang="zh-TW" sz="1400">
                <a:solidFill>
                  <a:schemeClr val="tx1">
                    <a:tint val="75000"/>
                  </a:schemeClr>
                </a:solidFill>
              </a:defRPr>
            </a:lvl4pPr>
            <a:lvl5pPr marL="1828800" indent="0" latinLnBrk="0">
              <a:buNone/>
              <a:defRPr lang="zh-TW" sz="1400">
                <a:solidFill>
                  <a:schemeClr val="tx1">
                    <a:tint val="75000"/>
                  </a:schemeClr>
                </a:solidFill>
              </a:defRPr>
            </a:lvl5pPr>
            <a:lvl6pPr marL="2286000" indent="0" latinLnBrk="0">
              <a:buNone/>
              <a:defRPr lang="zh-TW" sz="1400">
                <a:solidFill>
                  <a:schemeClr val="tx1">
                    <a:tint val="75000"/>
                  </a:schemeClr>
                </a:solidFill>
              </a:defRPr>
            </a:lvl6pPr>
            <a:lvl7pPr marL="2743200" indent="0" latinLnBrk="0">
              <a:buNone/>
              <a:defRPr lang="zh-TW" sz="1400">
                <a:solidFill>
                  <a:schemeClr val="tx1">
                    <a:tint val="75000"/>
                  </a:schemeClr>
                </a:solidFill>
              </a:defRPr>
            </a:lvl7pPr>
            <a:lvl8pPr marL="3200400" indent="0" latinLnBrk="0">
              <a:buNone/>
              <a:defRPr lang="zh-TW" sz="1400">
                <a:solidFill>
                  <a:schemeClr val="tx1">
                    <a:tint val="75000"/>
                  </a:schemeClr>
                </a:solidFill>
              </a:defRPr>
            </a:lvl8pPr>
            <a:lvl9pPr marL="3657600" indent="0" latinLnBrk="0">
              <a:buNone/>
              <a:defRPr lang="zh-TW"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9BC0BA51-0E37-4650-80DD-AFD9A3A26E98}" type="datetimeFigureOut">
              <a:rPr lang="en-US" smtClean="0"/>
              <a:t>12/6/2014</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9F72EAC-F325-4E80-8E8F-D5FA14594B45}" type="slidenum">
              <a:rPr lang="en-US" smtClean="0"/>
              <a:t>‹#›</a:t>
            </a:fld>
            <a:endParaRPr lang="en-US"/>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142106" y="381000"/>
            <a:ext cx="6859788" cy="1371600"/>
          </a:xfrm>
        </p:spPr>
        <p:txBody>
          <a:bodyPr/>
          <a:lstStyle/>
          <a:p>
            <a:r>
              <a:rPr lang="zh-TW" altLang="en-US" smtClean="0"/>
              <a:t>按一下以編輯母片標題樣式</a:t>
            </a:r>
            <a:endParaRPr lang="zh-TW" dirty="0"/>
          </a:p>
        </p:txBody>
      </p:sp>
      <p:sp>
        <p:nvSpPr>
          <p:cNvPr id="3" name="內容版面配置區 2"/>
          <p:cNvSpPr>
            <a:spLocks noGrp="1"/>
          </p:cNvSpPr>
          <p:nvPr>
            <p:ph sz="half" idx="1"/>
          </p:nvPr>
        </p:nvSpPr>
        <p:spPr>
          <a:xfrm>
            <a:off x="1128880" y="1905001"/>
            <a:ext cx="3315563" cy="4114800"/>
          </a:xfrm>
        </p:spPr>
        <p:txBody>
          <a:bodyPr>
            <a:normAutofit/>
          </a:bodyPr>
          <a:lstStyle>
            <a:lvl1pPr latinLnBrk="0">
              <a:defRPr lang="zh-TW" sz="2400"/>
            </a:lvl1pPr>
            <a:lvl2pPr latinLnBrk="0">
              <a:defRPr lang="zh-TW" sz="2000"/>
            </a:lvl2pPr>
            <a:lvl3pPr latinLnBrk="0">
              <a:defRPr lang="zh-TW" sz="1800"/>
            </a:lvl3pPr>
            <a:lvl4pPr latinLnBrk="0">
              <a:defRPr lang="zh-TW" sz="1600"/>
            </a:lvl4pPr>
            <a:lvl5pPr latinLnBrk="0">
              <a:defRPr lang="zh-TW" sz="1600"/>
            </a:lvl5pPr>
            <a:lvl6pPr latinLnBrk="0">
              <a:defRPr lang="zh-TW" sz="1600"/>
            </a:lvl6pPr>
            <a:lvl7pPr latinLnBrk="0">
              <a:defRPr lang="zh-TW" sz="1600"/>
            </a:lvl7pPr>
            <a:lvl8pPr latinLnBrk="0">
              <a:defRPr lang="zh-TW" sz="1600"/>
            </a:lvl8pPr>
            <a:lvl9pPr latinLnBrk="0">
              <a:defRPr lang="zh-TW"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dirty="0"/>
          </a:p>
        </p:txBody>
      </p:sp>
      <p:sp>
        <p:nvSpPr>
          <p:cNvPr id="4" name="內容版面配置區 3"/>
          <p:cNvSpPr>
            <a:spLocks noGrp="1"/>
          </p:cNvSpPr>
          <p:nvPr>
            <p:ph sz="half" idx="2"/>
          </p:nvPr>
        </p:nvSpPr>
        <p:spPr>
          <a:xfrm>
            <a:off x="4673104" y="1905001"/>
            <a:ext cx="3315563" cy="4114800"/>
          </a:xfrm>
        </p:spPr>
        <p:txBody>
          <a:bodyPr>
            <a:normAutofit/>
          </a:bodyPr>
          <a:lstStyle>
            <a:lvl1pPr latinLnBrk="0">
              <a:defRPr lang="zh-TW" sz="2400"/>
            </a:lvl1pPr>
            <a:lvl2pPr latinLnBrk="0">
              <a:defRPr lang="zh-TW" sz="2000"/>
            </a:lvl2pPr>
            <a:lvl3pPr latinLnBrk="0">
              <a:defRPr lang="zh-TW" sz="1800"/>
            </a:lvl3pPr>
            <a:lvl4pPr latinLnBrk="0">
              <a:defRPr lang="zh-TW" sz="1600"/>
            </a:lvl4pPr>
            <a:lvl5pPr latinLnBrk="0">
              <a:defRPr lang="zh-TW" sz="1600"/>
            </a:lvl5pPr>
            <a:lvl6pPr latinLnBrk="0">
              <a:defRPr lang="zh-TW" sz="1600"/>
            </a:lvl6pPr>
            <a:lvl7pPr latinLnBrk="0">
              <a:defRPr lang="zh-TW" sz="1600"/>
            </a:lvl7pPr>
            <a:lvl8pPr latinLnBrk="0">
              <a:defRPr lang="zh-TW" sz="1600"/>
            </a:lvl8pPr>
            <a:lvl9pPr latinLnBrk="0">
              <a:defRPr lang="zh-TW"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dirty="0"/>
          </a:p>
        </p:txBody>
      </p:sp>
      <p:sp>
        <p:nvSpPr>
          <p:cNvPr id="5" name="日期版面配置區 4"/>
          <p:cNvSpPr>
            <a:spLocks noGrp="1"/>
          </p:cNvSpPr>
          <p:nvPr>
            <p:ph type="dt" sz="half" idx="10"/>
          </p:nvPr>
        </p:nvSpPr>
        <p:spPr/>
        <p:txBody>
          <a:bodyPr/>
          <a:lstStyle/>
          <a:p>
            <a:fld id="{9BC0BA51-0E37-4650-80DD-AFD9A3A26E98}" type="datetimeFigureOut">
              <a:rPr lang="en-US" smtClean="0"/>
              <a:t>12/6/2014</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9F72EAC-F325-4E80-8E8F-D5FA14594B45}" type="slidenum">
              <a:rPr lang="en-US" smtClean="0"/>
              <a:t>‹#›</a:t>
            </a:fld>
            <a:endParaRPr lang="en-US"/>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1142106" y="381000"/>
            <a:ext cx="6859788" cy="1371600"/>
          </a:xfrm>
        </p:spPr>
        <p:txBody>
          <a:bodyPr/>
          <a:lstStyle>
            <a:lvl1pPr latinLnBrk="0">
              <a:defRPr lang="zh-TW"/>
            </a:lvl1pPr>
          </a:lstStyle>
          <a:p>
            <a:r>
              <a:rPr lang="zh-TW" altLang="en-US" smtClean="0"/>
              <a:t>按一下以編輯母片標題樣式</a:t>
            </a:r>
            <a:endParaRPr lang="zh-TW" dirty="0"/>
          </a:p>
        </p:txBody>
      </p:sp>
      <p:sp>
        <p:nvSpPr>
          <p:cNvPr id="3" name="文字版面配置區 2"/>
          <p:cNvSpPr>
            <a:spLocks noGrp="1"/>
          </p:cNvSpPr>
          <p:nvPr>
            <p:ph type="body" idx="1"/>
          </p:nvPr>
        </p:nvSpPr>
        <p:spPr>
          <a:xfrm>
            <a:off x="1142106" y="1905000"/>
            <a:ext cx="3313277" cy="762000"/>
          </a:xfrm>
        </p:spPr>
        <p:txBody>
          <a:bodyPr anchor="ctr">
            <a:noAutofit/>
          </a:bodyPr>
          <a:lstStyle>
            <a:lvl1pPr marL="0" indent="0" latinLnBrk="0">
              <a:spcBef>
                <a:spcPts val="0"/>
              </a:spcBef>
              <a:buNone/>
              <a:defRPr lang="zh-TW" sz="2000" b="0" cap="all" spc="200" baseline="0">
                <a:solidFill>
                  <a:schemeClr val="accent1"/>
                </a:solidFill>
              </a:defRPr>
            </a:lvl1pPr>
            <a:lvl2pPr marL="457200" indent="0" latinLnBrk="0">
              <a:buNone/>
              <a:defRPr lang="zh-TW" sz="2000" b="1"/>
            </a:lvl2pPr>
            <a:lvl3pPr marL="914400" indent="0" latinLnBrk="0">
              <a:buNone/>
              <a:defRPr lang="zh-TW" sz="1800" b="1"/>
            </a:lvl3pPr>
            <a:lvl4pPr marL="1371600" indent="0" latinLnBrk="0">
              <a:buNone/>
              <a:defRPr lang="zh-TW" sz="1600" b="1"/>
            </a:lvl4pPr>
            <a:lvl5pPr marL="1828800" indent="0" latinLnBrk="0">
              <a:buNone/>
              <a:defRPr lang="zh-TW" sz="1600" b="1"/>
            </a:lvl5pPr>
            <a:lvl6pPr marL="2286000" indent="0" latinLnBrk="0">
              <a:buNone/>
              <a:defRPr lang="zh-TW" sz="1600" b="1"/>
            </a:lvl6pPr>
            <a:lvl7pPr marL="2743200" indent="0" latinLnBrk="0">
              <a:buNone/>
              <a:defRPr lang="zh-TW" sz="1600" b="1"/>
            </a:lvl7pPr>
            <a:lvl8pPr marL="3200400" indent="0" latinLnBrk="0">
              <a:buNone/>
              <a:defRPr lang="zh-TW" sz="1600" b="1"/>
            </a:lvl8pPr>
            <a:lvl9pPr marL="3657600" indent="0" latinLnBrk="0">
              <a:buNone/>
              <a:defRPr lang="zh-TW"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1142106" y="2743201"/>
            <a:ext cx="3313277" cy="3276600"/>
          </a:xfrm>
        </p:spPr>
        <p:txBody>
          <a:bodyPr>
            <a:normAutofit/>
          </a:bodyPr>
          <a:lstStyle>
            <a:lvl1pPr latinLnBrk="0">
              <a:defRPr lang="zh-TW" sz="2400"/>
            </a:lvl1pPr>
            <a:lvl2pPr latinLnBrk="0">
              <a:defRPr lang="zh-TW" sz="2000"/>
            </a:lvl2pPr>
            <a:lvl3pPr latinLnBrk="0">
              <a:defRPr lang="zh-TW" sz="1800"/>
            </a:lvl3pPr>
            <a:lvl4pPr latinLnBrk="0">
              <a:defRPr lang="zh-TW" sz="1600"/>
            </a:lvl4pPr>
            <a:lvl5pPr latinLnBrk="0">
              <a:defRPr lang="zh-TW" sz="1600"/>
            </a:lvl5pPr>
            <a:lvl6pPr latinLnBrk="0">
              <a:defRPr lang="zh-TW" sz="1600"/>
            </a:lvl6pPr>
            <a:lvl7pPr latinLnBrk="0">
              <a:defRPr lang="zh-TW" sz="1600"/>
            </a:lvl7pPr>
            <a:lvl8pPr latinLnBrk="0">
              <a:defRPr lang="zh-TW" sz="1600"/>
            </a:lvl8pPr>
            <a:lvl9pPr latinLnBrk="0">
              <a:defRPr lang="zh-TW"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dirty="0"/>
          </a:p>
        </p:txBody>
      </p:sp>
      <p:sp>
        <p:nvSpPr>
          <p:cNvPr id="5" name="文字版面配置區 4"/>
          <p:cNvSpPr>
            <a:spLocks noGrp="1"/>
          </p:cNvSpPr>
          <p:nvPr>
            <p:ph type="body" sz="quarter" idx="3"/>
          </p:nvPr>
        </p:nvSpPr>
        <p:spPr>
          <a:xfrm>
            <a:off x="4688617" y="1905000"/>
            <a:ext cx="3313277" cy="762000"/>
          </a:xfrm>
        </p:spPr>
        <p:txBody>
          <a:bodyPr anchor="ctr">
            <a:noAutofit/>
          </a:bodyPr>
          <a:lstStyle>
            <a:lvl1pPr marL="0" indent="0" latinLnBrk="0">
              <a:spcBef>
                <a:spcPts val="0"/>
              </a:spcBef>
              <a:buNone/>
              <a:defRPr lang="zh-TW" sz="2000" b="0" cap="all" spc="200" baseline="0">
                <a:solidFill>
                  <a:schemeClr val="accent1"/>
                </a:solidFill>
              </a:defRPr>
            </a:lvl1pPr>
            <a:lvl2pPr marL="457200" indent="0" latinLnBrk="0">
              <a:buNone/>
              <a:defRPr lang="zh-TW" sz="2000" b="1"/>
            </a:lvl2pPr>
            <a:lvl3pPr marL="914400" indent="0" latinLnBrk="0">
              <a:buNone/>
              <a:defRPr lang="zh-TW" sz="1800" b="1"/>
            </a:lvl3pPr>
            <a:lvl4pPr marL="1371600" indent="0" latinLnBrk="0">
              <a:buNone/>
              <a:defRPr lang="zh-TW" sz="1600" b="1"/>
            </a:lvl4pPr>
            <a:lvl5pPr marL="1828800" indent="0" latinLnBrk="0">
              <a:buNone/>
              <a:defRPr lang="zh-TW" sz="1600" b="1"/>
            </a:lvl5pPr>
            <a:lvl6pPr marL="2286000" indent="0" latinLnBrk="0">
              <a:buNone/>
              <a:defRPr lang="zh-TW" sz="1600" b="1"/>
            </a:lvl6pPr>
            <a:lvl7pPr marL="2743200" indent="0" latinLnBrk="0">
              <a:buNone/>
              <a:defRPr lang="zh-TW" sz="1600" b="1"/>
            </a:lvl7pPr>
            <a:lvl8pPr marL="3200400" indent="0" latinLnBrk="0">
              <a:buNone/>
              <a:defRPr lang="zh-TW" sz="1600" b="1"/>
            </a:lvl8pPr>
            <a:lvl9pPr marL="3657600" indent="0" latinLnBrk="0">
              <a:buNone/>
              <a:defRPr lang="zh-TW"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88617" y="2743201"/>
            <a:ext cx="3313277" cy="3276600"/>
          </a:xfrm>
        </p:spPr>
        <p:txBody>
          <a:bodyPr>
            <a:normAutofit/>
          </a:bodyPr>
          <a:lstStyle>
            <a:lvl1pPr latinLnBrk="0">
              <a:defRPr lang="zh-TW" sz="2400"/>
            </a:lvl1pPr>
            <a:lvl2pPr latinLnBrk="0">
              <a:defRPr lang="zh-TW" sz="2000"/>
            </a:lvl2pPr>
            <a:lvl3pPr latinLnBrk="0">
              <a:defRPr lang="zh-TW" sz="1800"/>
            </a:lvl3pPr>
            <a:lvl4pPr latinLnBrk="0">
              <a:defRPr lang="zh-TW" sz="1600"/>
            </a:lvl4pPr>
            <a:lvl5pPr latinLnBrk="0">
              <a:defRPr lang="zh-TW" sz="1600"/>
            </a:lvl5pPr>
            <a:lvl6pPr latinLnBrk="0">
              <a:defRPr lang="zh-TW" sz="1600"/>
            </a:lvl6pPr>
            <a:lvl7pPr latinLnBrk="0">
              <a:defRPr lang="zh-TW" sz="1600"/>
            </a:lvl7pPr>
            <a:lvl8pPr latinLnBrk="0">
              <a:defRPr lang="zh-TW" sz="1600"/>
            </a:lvl8pPr>
            <a:lvl9pPr latinLnBrk="0">
              <a:defRPr lang="zh-TW"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dirty="0"/>
          </a:p>
        </p:txBody>
      </p:sp>
      <p:sp>
        <p:nvSpPr>
          <p:cNvPr id="7" name="日期版面配置區 6"/>
          <p:cNvSpPr>
            <a:spLocks noGrp="1"/>
          </p:cNvSpPr>
          <p:nvPr>
            <p:ph type="dt" sz="half" idx="10"/>
          </p:nvPr>
        </p:nvSpPr>
        <p:spPr/>
        <p:txBody>
          <a:bodyPr/>
          <a:lstStyle/>
          <a:p>
            <a:fld id="{9BC0BA51-0E37-4650-80DD-AFD9A3A26E98}" type="datetimeFigureOut">
              <a:rPr lang="en-US" smtClean="0"/>
              <a:t>12/6/2014</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9F72EAC-F325-4E80-8E8F-D5FA14594B45}" type="slidenum">
              <a:rPr lang="en-US" smtClean="0"/>
              <a:t>‹#›</a:t>
            </a:fld>
            <a:endParaRPr lang="en-US"/>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dirty="0"/>
          </a:p>
        </p:txBody>
      </p:sp>
      <p:sp>
        <p:nvSpPr>
          <p:cNvPr id="3" name="日期版面配置區 2"/>
          <p:cNvSpPr>
            <a:spLocks noGrp="1"/>
          </p:cNvSpPr>
          <p:nvPr>
            <p:ph type="dt" sz="half" idx="10"/>
          </p:nvPr>
        </p:nvSpPr>
        <p:spPr/>
        <p:txBody>
          <a:bodyPr/>
          <a:lstStyle/>
          <a:p>
            <a:fld id="{9BC0BA51-0E37-4650-80DD-AFD9A3A26E98}" type="datetimeFigureOut">
              <a:rPr lang="en-US" smtClean="0"/>
              <a:t>12/6/2014</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9F72EAC-F325-4E80-8E8F-D5FA14594B45}" type="slidenum">
              <a:rPr lang="en-US" smtClean="0"/>
              <a:t>‹#›</a:t>
            </a:fld>
            <a:endParaRPr lang="en-US"/>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BC0BA51-0E37-4650-80DD-AFD9A3A26E98}" type="datetimeFigureOut">
              <a:rPr lang="en-US" smtClean="0"/>
              <a:t>12/6/2014</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9F72EAC-F325-4E80-8E8F-D5FA14594B45}" type="slidenum">
              <a:rPr lang="en-US" smtClean="0"/>
              <a:t>‹#›</a:t>
            </a:fld>
            <a:endParaRPr lang="en-US"/>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791910" y="1905000"/>
            <a:ext cx="2698158" cy="2667000"/>
          </a:xfrm>
        </p:spPr>
        <p:txBody>
          <a:bodyPr anchor="b">
            <a:noAutofit/>
          </a:bodyPr>
          <a:lstStyle>
            <a:lvl1pPr algn="l" latinLnBrk="0">
              <a:lnSpc>
                <a:spcPct val="90000"/>
              </a:lnSpc>
              <a:defRPr lang="zh-TW" sz="3600" b="0" baseline="0">
                <a:solidFill>
                  <a:schemeClr val="tx1"/>
                </a:solidFill>
              </a:defRPr>
            </a:lvl1pPr>
          </a:lstStyle>
          <a:p>
            <a:r>
              <a:rPr lang="zh-TW" altLang="en-US" smtClean="0"/>
              <a:t>按一下以編輯母片標題樣式</a:t>
            </a:r>
            <a:endParaRPr lang="zh-TW" dirty="0"/>
          </a:p>
        </p:txBody>
      </p:sp>
      <p:sp>
        <p:nvSpPr>
          <p:cNvPr id="3" name="內容版面配置區 2"/>
          <p:cNvSpPr>
            <a:spLocks noGrp="1"/>
          </p:cNvSpPr>
          <p:nvPr>
            <p:ph idx="1"/>
          </p:nvPr>
        </p:nvSpPr>
        <p:spPr>
          <a:xfrm>
            <a:off x="3714528" y="685800"/>
            <a:ext cx="4801850" cy="5334000"/>
          </a:xfrm>
        </p:spPr>
        <p:txBody>
          <a:bodyPr>
            <a:normAutofit/>
          </a:bodyPr>
          <a:lstStyle>
            <a:lvl1pPr latinLnBrk="0">
              <a:defRPr lang="zh-TW" sz="2400"/>
            </a:lvl1pPr>
            <a:lvl2pPr latinLnBrk="0">
              <a:defRPr lang="zh-TW" sz="2000"/>
            </a:lvl2pPr>
            <a:lvl3pPr latinLnBrk="0">
              <a:defRPr lang="zh-TW" sz="1800"/>
            </a:lvl3pPr>
            <a:lvl4pPr latinLnBrk="0">
              <a:defRPr lang="zh-TW" sz="1600"/>
            </a:lvl4pPr>
            <a:lvl5pPr latinLnBrk="0">
              <a:defRPr lang="zh-TW" sz="1600"/>
            </a:lvl5pPr>
            <a:lvl6pPr latinLnBrk="0">
              <a:defRPr lang="zh-TW" sz="1600"/>
            </a:lvl6pPr>
            <a:lvl7pPr latinLnBrk="0">
              <a:defRPr lang="zh-TW" sz="1600"/>
            </a:lvl7pPr>
            <a:lvl8pPr latinLnBrk="0">
              <a:defRPr lang="zh-TW" sz="1600"/>
            </a:lvl8pPr>
            <a:lvl9pPr latinLnBrk="0">
              <a:defRPr lang="zh-TW"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dirty="0"/>
          </a:p>
        </p:txBody>
      </p:sp>
      <p:sp>
        <p:nvSpPr>
          <p:cNvPr id="4" name="文字版面配置區 3"/>
          <p:cNvSpPr>
            <a:spLocks noGrp="1"/>
          </p:cNvSpPr>
          <p:nvPr>
            <p:ph type="body" sz="half" idx="2"/>
          </p:nvPr>
        </p:nvSpPr>
        <p:spPr>
          <a:xfrm>
            <a:off x="799118" y="4648200"/>
            <a:ext cx="2686749" cy="1371600"/>
          </a:xfrm>
        </p:spPr>
        <p:txBody>
          <a:bodyPr>
            <a:normAutofit/>
          </a:bodyPr>
          <a:lstStyle>
            <a:lvl1pPr marL="0" indent="0" latinLnBrk="0">
              <a:lnSpc>
                <a:spcPct val="90000"/>
              </a:lnSpc>
              <a:spcBef>
                <a:spcPts val="1200"/>
              </a:spcBef>
              <a:buNone/>
              <a:defRPr lang="zh-TW" sz="1800"/>
            </a:lvl1pPr>
            <a:lvl2pPr marL="457200" indent="0" latinLnBrk="0">
              <a:buNone/>
              <a:defRPr lang="zh-TW" sz="1200"/>
            </a:lvl2pPr>
            <a:lvl3pPr marL="914400" indent="0" latinLnBrk="0">
              <a:buNone/>
              <a:defRPr lang="zh-TW" sz="1000"/>
            </a:lvl3pPr>
            <a:lvl4pPr marL="1371600" indent="0" latinLnBrk="0">
              <a:buNone/>
              <a:defRPr lang="zh-TW" sz="900"/>
            </a:lvl4pPr>
            <a:lvl5pPr marL="1828800" indent="0" latinLnBrk="0">
              <a:buNone/>
              <a:defRPr lang="zh-TW" sz="900"/>
            </a:lvl5pPr>
            <a:lvl6pPr marL="2286000" indent="0" latinLnBrk="0">
              <a:buNone/>
              <a:defRPr lang="zh-TW" sz="900"/>
            </a:lvl6pPr>
            <a:lvl7pPr marL="2743200" indent="0" latinLnBrk="0">
              <a:buNone/>
              <a:defRPr lang="zh-TW" sz="900"/>
            </a:lvl7pPr>
            <a:lvl8pPr marL="3200400" indent="0" latinLnBrk="0">
              <a:buNone/>
              <a:defRPr lang="zh-TW" sz="900"/>
            </a:lvl8pPr>
            <a:lvl9pPr marL="3657600" indent="0" latinLnBrk="0">
              <a:buNone/>
              <a:defRPr lang="zh-TW"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BC0BA51-0E37-4650-80DD-AFD9A3A26E98}" type="datetimeFigureOut">
              <a:rPr lang="en-US" smtClean="0"/>
              <a:t>12/6/2014</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9F72EAC-F325-4E80-8E8F-D5FA14594B45}" type="slidenum">
              <a:rPr lang="en-US" smtClean="0"/>
              <a:t>‹#›</a:t>
            </a:fld>
            <a:endParaRPr lang="en-US"/>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圖片版面配置區 2"/>
          <p:cNvSpPr>
            <a:spLocks noGrp="1"/>
          </p:cNvSpPr>
          <p:nvPr>
            <p:ph type="pic" idx="1"/>
          </p:nvPr>
        </p:nvSpPr>
        <p:spPr>
          <a:xfrm>
            <a:off x="3714528" y="685800"/>
            <a:ext cx="4801850" cy="5334000"/>
          </a:xfrm>
          <a:solidFill>
            <a:schemeClr val="bg2"/>
          </a:solidFill>
          <a:ln w="76200">
            <a:solidFill>
              <a:schemeClr val="tx1"/>
            </a:solidFill>
            <a:miter lim="800000"/>
          </a:ln>
        </p:spPr>
        <p:txBody>
          <a:bodyPr>
            <a:normAutofit/>
          </a:bodyPr>
          <a:lstStyle>
            <a:lvl1pPr marL="0" indent="0" algn="ctr" latinLnBrk="0">
              <a:buNone/>
              <a:defRPr lang="zh-TW" sz="2400"/>
            </a:lvl1pPr>
            <a:lvl2pPr marL="457200" indent="0" latinLnBrk="0">
              <a:buNone/>
              <a:defRPr lang="zh-TW" sz="2800"/>
            </a:lvl2pPr>
            <a:lvl3pPr marL="914400" indent="0" latinLnBrk="0">
              <a:buNone/>
              <a:defRPr lang="zh-TW" sz="2400"/>
            </a:lvl3pPr>
            <a:lvl4pPr marL="1371600" indent="0" latinLnBrk="0">
              <a:buNone/>
              <a:defRPr lang="zh-TW" sz="2000"/>
            </a:lvl4pPr>
            <a:lvl5pPr marL="1828800" indent="0" latinLnBrk="0">
              <a:buNone/>
              <a:defRPr lang="zh-TW" sz="2000"/>
            </a:lvl5pPr>
            <a:lvl6pPr marL="2286000" indent="0" latinLnBrk="0">
              <a:buNone/>
              <a:defRPr lang="zh-TW" sz="2000"/>
            </a:lvl6pPr>
            <a:lvl7pPr marL="2743200" indent="0" latinLnBrk="0">
              <a:buNone/>
              <a:defRPr lang="zh-TW" sz="2000"/>
            </a:lvl7pPr>
            <a:lvl8pPr marL="3200400" indent="0" latinLnBrk="0">
              <a:buNone/>
              <a:defRPr lang="zh-TW" sz="2000"/>
            </a:lvl8pPr>
            <a:lvl9pPr marL="3657600" indent="0" latinLnBrk="0">
              <a:buNone/>
              <a:defRPr lang="zh-TW" sz="2000"/>
            </a:lvl9pPr>
          </a:lstStyle>
          <a:p>
            <a:r>
              <a:rPr lang="zh-TW" altLang="en-US" smtClean="0"/>
              <a:t>按一下圖示以新增圖片</a:t>
            </a:r>
            <a:endParaRPr lang="zh-TW" dirty="0"/>
          </a:p>
        </p:txBody>
      </p:sp>
      <p:sp>
        <p:nvSpPr>
          <p:cNvPr id="2" name="標題 1"/>
          <p:cNvSpPr>
            <a:spLocks noGrp="1"/>
          </p:cNvSpPr>
          <p:nvPr>
            <p:ph type="title"/>
          </p:nvPr>
        </p:nvSpPr>
        <p:spPr>
          <a:xfrm>
            <a:off x="791910" y="1905000"/>
            <a:ext cx="2698158" cy="2667000"/>
          </a:xfrm>
        </p:spPr>
        <p:txBody>
          <a:bodyPr anchor="b">
            <a:normAutofit/>
          </a:bodyPr>
          <a:lstStyle>
            <a:lvl1pPr algn="l" latinLnBrk="0">
              <a:lnSpc>
                <a:spcPct val="90000"/>
              </a:lnSpc>
              <a:defRPr lang="zh-TW" sz="3600" b="0" baseline="0">
                <a:solidFill>
                  <a:schemeClr val="tx1"/>
                </a:solidFill>
              </a:defRPr>
            </a:lvl1pPr>
          </a:lstStyle>
          <a:p>
            <a:r>
              <a:rPr lang="zh-TW" altLang="en-US" smtClean="0"/>
              <a:t>按一下以編輯母片標題樣式</a:t>
            </a:r>
            <a:endParaRPr lang="zh-TW" dirty="0"/>
          </a:p>
        </p:txBody>
      </p:sp>
      <p:sp>
        <p:nvSpPr>
          <p:cNvPr id="4" name="文字版面配置區 3"/>
          <p:cNvSpPr>
            <a:spLocks noGrp="1"/>
          </p:cNvSpPr>
          <p:nvPr>
            <p:ph type="body" sz="half" idx="2"/>
          </p:nvPr>
        </p:nvSpPr>
        <p:spPr>
          <a:xfrm>
            <a:off x="799118" y="4648200"/>
            <a:ext cx="2686749" cy="1371600"/>
          </a:xfrm>
        </p:spPr>
        <p:txBody>
          <a:bodyPr>
            <a:normAutofit/>
          </a:bodyPr>
          <a:lstStyle>
            <a:lvl1pPr marL="0" indent="0" latinLnBrk="0">
              <a:lnSpc>
                <a:spcPct val="90000"/>
              </a:lnSpc>
              <a:spcBef>
                <a:spcPts val="1200"/>
              </a:spcBef>
              <a:buNone/>
              <a:defRPr lang="zh-TW" sz="1800"/>
            </a:lvl1pPr>
            <a:lvl2pPr marL="457200" indent="0" latinLnBrk="0">
              <a:buNone/>
              <a:defRPr lang="zh-TW" sz="1200"/>
            </a:lvl2pPr>
            <a:lvl3pPr marL="914400" indent="0" latinLnBrk="0">
              <a:buNone/>
              <a:defRPr lang="zh-TW" sz="1000"/>
            </a:lvl3pPr>
            <a:lvl4pPr marL="1371600" indent="0" latinLnBrk="0">
              <a:buNone/>
              <a:defRPr lang="zh-TW" sz="900"/>
            </a:lvl4pPr>
            <a:lvl5pPr marL="1828800" indent="0" latinLnBrk="0">
              <a:buNone/>
              <a:defRPr lang="zh-TW" sz="900"/>
            </a:lvl5pPr>
            <a:lvl6pPr marL="2286000" indent="0" latinLnBrk="0">
              <a:buNone/>
              <a:defRPr lang="zh-TW" sz="900"/>
            </a:lvl6pPr>
            <a:lvl7pPr marL="2743200" indent="0" latinLnBrk="0">
              <a:buNone/>
              <a:defRPr lang="zh-TW" sz="900"/>
            </a:lvl7pPr>
            <a:lvl8pPr marL="3200400" indent="0" latinLnBrk="0">
              <a:buNone/>
              <a:defRPr lang="zh-TW" sz="900"/>
            </a:lvl8pPr>
            <a:lvl9pPr marL="3657600" indent="0" latinLnBrk="0">
              <a:buNone/>
              <a:defRPr lang="zh-TW"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BC0BA51-0E37-4650-80DD-AFD9A3A26E98}" type="datetimeFigureOut">
              <a:rPr lang="en-US" smtClean="0"/>
              <a:t>12/6/2014</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9F72EAC-F325-4E80-8E8F-D5FA14594B45}" type="slidenum">
              <a:rPr lang="en-US" smtClean="0"/>
              <a:t>‹#›</a:t>
            </a:fld>
            <a:endParaRPr lang="en-US"/>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1142108" y="381000"/>
            <a:ext cx="6859787" cy="1371600"/>
          </a:xfrm>
          <a:prstGeom prst="rect">
            <a:avLst/>
          </a:prstGeom>
        </p:spPr>
        <p:txBody>
          <a:bodyPr vert="horz" lIns="91440" tIns="45720" rIns="91440" bIns="45720" rtlCol="0" anchor="b">
            <a:normAutofit/>
          </a:bodyPr>
          <a:lstStyle/>
          <a:p>
            <a:r>
              <a:rPr lang="zh-TW" dirty="0"/>
              <a:t>按一下以編輯母片標題樣式</a:t>
            </a:r>
          </a:p>
        </p:txBody>
      </p:sp>
      <p:sp>
        <p:nvSpPr>
          <p:cNvPr id="3" name="文字版面配置區 2"/>
          <p:cNvSpPr>
            <a:spLocks noGrp="1"/>
          </p:cNvSpPr>
          <p:nvPr>
            <p:ph type="body" idx="1"/>
          </p:nvPr>
        </p:nvSpPr>
        <p:spPr>
          <a:xfrm>
            <a:off x="1142107" y="1904999"/>
            <a:ext cx="6852578" cy="4114801"/>
          </a:xfrm>
          <a:prstGeom prst="rect">
            <a:avLst/>
          </a:prstGeom>
        </p:spPr>
        <p:txBody>
          <a:bodyPr vert="horz" lIns="91440" tIns="45720" rIns="91440" bIns="45720" rtlCol="0">
            <a:normAutofit/>
          </a:bodyPr>
          <a:lstStyle/>
          <a:p>
            <a:pPr lvl="0"/>
            <a:r>
              <a:rPr lang="zh-TW" dirty="0"/>
              <a:t>按一下以編輯母片文字樣式</a:t>
            </a:r>
          </a:p>
          <a:p>
            <a:pPr lvl="1"/>
            <a:r>
              <a:rPr lang="zh-TW" dirty="0"/>
              <a:t>第二層</a:t>
            </a:r>
          </a:p>
          <a:p>
            <a:pPr lvl="2"/>
            <a:r>
              <a:rPr lang="zh-TW" dirty="0"/>
              <a:t>第三層</a:t>
            </a:r>
          </a:p>
          <a:p>
            <a:pPr lvl="3"/>
            <a:r>
              <a:rPr lang="zh-TW" dirty="0"/>
              <a:t>第四層</a:t>
            </a:r>
          </a:p>
          <a:p>
            <a:pPr lvl="4"/>
            <a:r>
              <a:rPr lang="zh-TW" dirty="0"/>
              <a:t>第五層</a:t>
            </a:r>
          </a:p>
        </p:txBody>
      </p:sp>
      <p:sp>
        <p:nvSpPr>
          <p:cNvPr id="4" name="日期版面配置區 3"/>
          <p:cNvSpPr>
            <a:spLocks noGrp="1"/>
          </p:cNvSpPr>
          <p:nvPr>
            <p:ph type="dt" sz="half" idx="2"/>
          </p:nvPr>
        </p:nvSpPr>
        <p:spPr>
          <a:xfrm>
            <a:off x="6171424" y="6400800"/>
            <a:ext cx="1087325" cy="276228"/>
          </a:xfrm>
          <a:prstGeom prst="rect">
            <a:avLst/>
          </a:prstGeom>
        </p:spPr>
        <p:txBody>
          <a:bodyPr vert="horz" lIns="91440" tIns="45720" rIns="91440" bIns="45720" rtlCol="0" anchor="ctr"/>
          <a:lstStyle>
            <a:lvl1pPr algn="r" latinLnBrk="0">
              <a:defRPr lang="zh-TW" sz="1000">
                <a:solidFill>
                  <a:schemeClr val="tx1">
                    <a:tint val="75000"/>
                  </a:schemeClr>
                </a:solidFill>
                <a:latin typeface="微軟正黑體" panose="020B0604030504040204" pitchFamily="34" charset="-120"/>
                <a:ea typeface="微軟正黑體" panose="020B0604030504040204" pitchFamily="34" charset="-120"/>
              </a:defRPr>
            </a:lvl1pPr>
          </a:lstStyle>
          <a:p>
            <a:fld id="{9BC0BA51-0E37-4650-80DD-AFD9A3A26E98}" type="datetimeFigureOut">
              <a:rPr lang="en-US" smtClean="0"/>
              <a:t>12/6/2014</a:t>
            </a:fld>
            <a:endParaRPr lang="en-US"/>
          </a:p>
        </p:txBody>
      </p:sp>
      <p:sp>
        <p:nvSpPr>
          <p:cNvPr id="5" name="頁尾版面配置區 4"/>
          <p:cNvSpPr>
            <a:spLocks noGrp="1"/>
          </p:cNvSpPr>
          <p:nvPr>
            <p:ph type="ftr" sz="quarter" idx="3"/>
          </p:nvPr>
        </p:nvSpPr>
        <p:spPr>
          <a:xfrm>
            <a:off x="1142107" y="6400800"/>
            <a:ext cx="4916180" cy="276228"/>
          </a:xfrm>
          <a:prstGeom prst="rect">
            <a:avLst/>
          </a:prstGeom>
        </p:spPr>
        <p:txBody>
          <a:bodyPr vert="horz" lIns="91440" tIns="45720" rIns="91440" bIns="45720" rtlCol="0" anchor="ctr"/>
          <a:lstStyle>
            <a:lvl1pPr algn="l" latinLnBrk="0">
              <a:defRPr lang="zh-TW" sz="1000">
                <a:solidFill>
                  <a:schemeClr val="tx1">
                    <a:tint val="75000"/>
                  </a:schemeClr>
                </a:solidFill>
                <a:latin typeface="微軟正黑體" panose="020B0604030504040204" pitchFamily="34" charset="-120"/>
                <a:ea typeface="微軟正黑體" panose="020B0604030504040204" pitchFamily="34" charset="-120"/>
              </a:defRPr>
            </a:lvl1pPr>
          </a:lstStyle>
          <a:p>
            <a:endParaRPr lang="en-US"/>
          </a:p>
        </p:txBody>
      </p:sp>
      <p:sp>
        <p:nvSpPr>
          <p:cNvPr id="6" name="投影片編號版面配置區 5"/>
          <p:cNvSpPr>
            <a:spLocks noGrp="1"/>
          </p:cNvSpPr>
          <p:nvPr>
            <p:ph type="sldNum" sz="quarter" idx="4"/>
          </p:nvPr>
        </p:nvSpPr>
        <p:spPr>
          <a:xfrm>
            <a:off x="7373078" y="6400800"/>
            <a:ext cx="628815" cy="276228"/>
          </a:xfrm>
          <a:prstGeom prst="rect">
            <a:avLst/>
          </a:prstGeom>
        </p:spPr>
        <p:txBody>
          <a:bodyPr vert="horz" lIns="91440" tIns="45720" rIns="91440" bIns="45720" rtlCol="0" anchor="ctr"/>
          <a:lstStyle>
            <a:lvl1pPr algn="r" latinLnBrk="0">
              <a:defRPr lang="zh-TW" sz="1000">
                <a:solidFill>
                  <a:schemeClr val="tx1">
                    <a:tint val="75000"/>
                  </a:schemeClr>
                </a:solidFill>
                <a:latin typeface="微軟正黑體" panose="020B0604030504040204" pitchFamily="34" charset="-120"/>
                <a:ea typeface="微軟正黑體" panose="020B0604030504040204" pitchFamily="34" charset="-120"/>
              </a:defRPr>
            </a:lvl1pPr>
          </a:lstStyle>
          <a:p>
            <a:fld id="{99F72EAC-F325-4E80-8E8F-D5FA14594B45}" type="slidenum">
              <a:rPr lang="en-US" smtClean="0"/>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lang="zh-TW" sz="3600" kern="1200" spc="100" baseline="0">
          <a:solidFill>
            <a:schemeClr val="tx1"/>
          </a:solidFill>
          <a:latin typeface="微軟正黑體" panose="020B0604030504040204" pitchFamily="34" charset="-120"/>
          <a:ea typeface="微軟正黑體" panose="020B0604030504040204" pitchFamily="34" charset="-120"/>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lang="zh-TW" sz="2400" kern="1200">
          <a:solidFill>
            <a:schemeClr val="tx1"/>
          </a:solidFill>
          <a:latin typeface="微軟正黑體" panose="020B0604030504040204" pitchFamily="34" charset="-120"/>
          <a:ea typeface="微軟正黑體" panose="020B0604030504040204" pitchFamily="34" charset="-120"/>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lang="zh-TW" sz="2000" kern="1200">
          <a:solidFill>
            <a:schemeClr val="tx1"/>
          </a:solidFill>
          <a:latin typeface="微軟正黑體" panose="020B0604030504040204" pitchFamily="34" charset="-120"/>
          <a:ea typeface="微軟正黑體" panose="020B0604030504040204" pitchFamily="34" charset="-120"/>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lang="zh-TW" sz="1800" kern="1200">
          <a:solidFill>
            <a:schemeClr val="tx1"/>
          </a:solidFill>
          <a:latin typeface="微軟正黑體" panose="020B0604030504040204" pitchFamily="34" charset="-120"/>
          <a:ea typeface="微軟正黑體" panose="020B0604030504040204" pitchFamily="34" charset="-120"/>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lang="zh-TW" sz="1600" kern="1200">
          <a:solidFill>
            <a:schemeClr val="tx1"/>
          </a:solidFill>
          <a:latin typeface="微軟正黑體" panose="020B0604030504040204" pitchFamily="34" charset="-120"/>
          <a:ea typeface="微軟正黑體" panose="020B0604030504040204" pitchFamily="34" charset="-120"/>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lang="zh-TW" sz="1600" kern="1200">
          <a:solidFill>
            <a:schemeClr val="tx1"/>
          </a:solidFill>
          <a:latin typeface="微軟正黑體" panose="020B0604030504040204" pitchFamily="34" charset="-120"/>
          <a:ea typeface="微軟正黑體" panose="020B0604030504040204" pitchFamily="34" charset="-120"/>
          <a:cs typeface="+mn-cs"/>
        </a:defRPr>
      </a:lvl5pPr>
      <a:lvl6pPr marL="1207008" indent="-173736" algn="l" defTabSz="914400" rtl="0" eaLnBrk="1" latinLnBrk="0" hangingPunct="1">
        <a:spcBef>
          <a:spcPts val="600"/>
        </a:spcBef>
        <a:buClr>
          <a:schemeClr val="accent1"/>
        </a:buClr>
        <a:buFont typeface="Arial" pitchFamily="34" charset="0"/>
        <a:buChar char="•"/>
        <a:defRPr lang="zh-TW"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lang="zh-TW"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lang="zh-TW"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lang="zh-TW" sz="1600" kern="1200">
          <a:solidFill>
            <a:schemeClr val="tx1"/>
          </a:solidFill>
          <a:latin typeface="+mn-lt"/>
          <a:ea typeface="+mn-ea"/>
          <a:cs typeface="+mn-cs"/>
        </a:defRPr>
      </a:lvl9pPr>
    </p:bodyStyle>
    <p:otherStyle>
      <a:defPPr>
        <a:defRPr lang="zh-TW"/>
      </a:defPPr>
      <a:lvl1pPr marL="0" algn="l" defTabSz="914400" rtl="0" eaLnBrk="1" latinLnBrk="0" hangingPunct="1">
        <a:defRPr lang="zh-TW" sz="1800" kern="1200">
          <a:solidFill>
            <a:schemeClr val="tx1"/>
          </a:solidFill>
          <a:latin typeface="+mn-lt"/>
          <a:ea typeface="+mn-ea"/>
          <a:cs typeface="+mn-cs"/>
        </a:defRPr>
      </a:lvl1pPr>
      <a:lvl2pPr marL="457200" algn="l" defTabSz="914400" rtl="0" eaLnBrk="1" latinLnBrk="0" hangingPunct="1">
        <a:defRPr lang="zh-TW" sz="1800" kern="1200">
          <a:solidFill>
            <a:schemeClr val="tx1"/>
          </a:solidFill>
          <a:latin typeface="+mn-lt"/>
          <a:ea typeface="+mn-ea"/>
          <a:cs typeface="+mn-cs"/>
        </a:defRPr>
      </a:lvl2pPr>
      <a:lvl3pPr marL="914400" algn="l" defTabSz="914400" rtl="0" eaLnBrk="1" latinLnBrk="0" hangingPunct="1">
        <a:defRPr lang="zh-TW" sz="1800" kern="1200">
          <a:solidFill>
            <a:schemeClr val="tx1"/>
          </a:solidFill>
          <a:latin typeface="+mn-lt"/>
          <a:ea typeface="+mn-ea"/>
          <a:cs typeface="+mn-cs"/>
        </a:defRPr>
      </a:lvl3pPr>
      <a:lvl4pPr marL="1371600" algn="l" defTabSz="914400" rtl="0" eaLnBrk="1" latinLnBrk="0" hangingPunct="1">
        <a:defRPr lang="zh-TW" sz="1800" kern="1200">
          <a:solidFill>
            <a:schemeClr val="tx1"/>
          </a:solidFill>
          <a:latin typeface="+mn-lt"/>
          <a:ea typeface="+mn-ea"/>
          <a:cs typeface="+mn-cs"/>
        </a:defRPr>
      </a:lvl4pPr>
      <a:lvl5pPr marL="1828800" algn="l" defTabSz="914400" rtl="0" eaLnBrk="1" latinLnBrk="0" hangingPunct="1">
        <a:defRPr lang="zh-TW" sz="1800" kern="1200">
          <a:solidFill>
            <a:schemeClr val="tx1"/>
          </a:solidFill>
          <a:latin typeface="+mn-lt"/>
          <a:ea typeface="+mn-ea"/>
          <a:cs typeface="+mn-cs"/>
        </a:defRPr>
      </a:lvl5pPr>
      <a:lvl6pPr marL="2286000" algn="l" defTabSz="914400" rtl="0" eaLnBrk="1" latinLnBrk="0" hangingPunct="1">
        <a:defRPr lang="zh-TW" sz="1800" kern="1200">
          <a:solidFill>
            <a:schemeClr val="tx1"/>
          </a:solidFill>
          <a:latin typeface="+mn-lt"/>
          <a:ea typeface="+mn-ea"/>
          <a:cs typeface="+mn-cs"/>
        </a:defRPr>
      </a:lvl6pPr>
      <a:lvl7pPr marL="2743200" algn="l" defTabSz="914400" rtl="0" eaLnBrk="1" latinLnBrk="0" hangingPunct="1">
        <a:defRPr lang="zh-TW" sz="1800" kern="1200">
          <a:solidFill>
            <a:schemeClr val="tx1"/>
          </a:solidFill>
          <a:latin typeface="+mn-lt"/>
          <a:ea typeface="+mn-ea"/>
          <a:cs typeface="+mn-cs"/>
        </a:defRPr>
      </a:lvl7pPr>
      <a:lvl8pPr marL="3200400" algn="l" defTabSz="914400" rtl="0" eaLnBrk="1" latinLnBrk="0" hangingPunct="1">
        <a:defRPr lang="zh-TW" sz="1800" kern="1200">
          <a:solidFill>
            <a:schemeClr val="tx1"/>
          </a:solidFill>
          <a:latin typeface="+mn-lt"/>
          <a:ea typeface="+mn-ea"/>
          <a:cs typeface="+mn-cs"/>
        </a:defRPr>
      </a:lvl8pPr>
      <a:lvl9pPr marL="3657600" algn="l" defTabSz="914400" rtl="0" eaLnBrk="1" latinLnBrk="0" hangingPunct="1">
        <a:defRPr lang="zh-TW"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
            <a:ext cx="8854440" cy="2819400"/>
          </a:xfrm>
        </p:spPr>
        <p:txBody>
          <a:bodyPr>
            <a:normAutofit/>
          </a:bodyPr>
          <a:lstStyle/>
          <a:p>
            <a:r>
              <a:rPr lang="en-US" sz="3200" dirty="0" smtClean="0"/>
              <a:t>Brothers or Friends?: Taiwanese Voters’ Perception about the Relationship between the Two Sides of the Taiwan Strait</a:t>
            </a:r>
            <a:br>
              <a:rPr lang="en-US" sz="3200" dirty="0" smtClean="0"/>
            </a:br>
            <a:r>
              <a:rPr lang="en-US" sz="3200" dirty="0" smtClean="0"/>
              <a:t> </a:t>
            </a:r>
            <a:br>
              <a:rPr lang="en-US" sz="3200" dirty="0" smtClean="0"/>
            </a:br>
            <a:r>
              <a:rPr lang="zh-CN" altLang="en-US" sz="3200" dirty="0" smtClean="0"/>
              <a:t>是兄弟？是朋友？臺灣選民對兩岸關係的想像</a:t>
            </a:r>
            <a:endParaRPr lang="en-US" sz="3200" dirty="0"/>
          </a:p>
        </p:txBody>
      </p:sp>
      <p:sp>
        <p:nvSpPr>
          <p:cNvPr id="3" name="Subtitle 2"/>
          <p:cNvSpPr>
            <a:spLocks noGrp="1"/>
          </p:cNvSpPr>
          <p:nvPr>
            <p:ph type="subTitle" idx="1"/>
          </p:nvPr>
        </p:nvSpPr>
        <p:spPr>
          <a:xfrm>
            <a:off x="228600" y="3276600"/>
            <a:ext cx="8686800" cy="3200400"/>
          </a:xfrm>
        </p:spPr>
        <p:txBody>
          <a:bodyPr>
            <a:noAutofit/>
          </a:bodyPr>
          <a:lstStyle/>
          <a:p>
            <a:r>
              <a:rPr lang="en-US" sz="1800" b="1" dirty="0" smtClean="0"/>
              <a:t>Frank Cheng-</a:t>
            </a:r>
            <a:r>
              <a:rPr lang="en-US" sz="1800" b="1" dirty="0" err="1" smtClean="0"/>
              <a:t>shan</a:t>
            </a:r>
            <a:r>
              <a:rPr lang="en-US" sz="1800" b="1" dirty="0" smtClean="0"/>
              <a:t> </a:t>
            </a:r>
            <a:r>
              <a:rPr lang="en-US" sz="1800" b="1" dirty="0" smtClean="0"/>
              <a:t>Liu </a:t>
            </a:r>
            <a:r>
              <a:rPr lang="zh-TW" altLang="en-US" sz="1800" b="1" dirty="0" smtClean="0"/>
              <a:t>劉正山</a:t>
            </a:r>
            <a:endParaRPr lang="en-US" sz="1800" b="1" dirty="0" smtClean="0"/>
          </a:p>
          <a:p>
            <a:r>
              <a:rPr lang="en-US" sz="1800" dirty="0" smtClean="0"/>
              <a:t>Associate Professor</a:t>
            </a:r>
          </a:p>
          <a:p>
            <a:r>
              <a:rPr lang="en-US" sz="1800" dirty="0" smtClean="0"/>
              <a:t>Institute of Political Science</a:t>
            </a:r>
          </a:p>
          <a:p>
            <a:r>
              <a:rPr lang="en-US" sz="1800" dirty="0" smtClean="0"/>
              <a:t>National Sun </a:t>
            </a:r>
            <a:r>
              <a:rPr lang="en-US" sz="1800" dirty="0" err="1" smtClean="0"/>
              <a:t>Yat</a:t>
            </a:r>
            <a:r>
              <a:rPr lang="en-US" sz="1800" dirty="0" smtClean="0"/>
              <a:t>-Sen University, Taiwan, ROC</a:t>
            </a:r>
          </a:p>
          <a:p>
            <a:r>
              <a:rPr lang="en-US" sz="1800" dirty="0" smtClean="0"/>
              <a:t>csliu@mail.nsysu.edu.tw </a:t>
            </a:r>
          </a:p>
          <a:p>
            <a:endParaRPr lang="en-US" sz="1800" dirty="0" smtClean="0"/>
          </a:p>
          <a:p>
            <a:endParaRPr lang="en-US" sz="1800" dirty="0" smtClean="0"/>
          </a:p>
          <a:p>
            <a:r>
              <a:rPr lang="en-US" sz="1800" b="1" dirty="0" smtClean="0"/>
              <a:t>Yitan Li </a:t>
            </a:r>
            <a:r>
              <a:rPr lang="zh-TW" altLang="en-US" sz="1800" b="1" dirty="0" smtClean="0"/>
              <a:t>李一潭</a:t>
            </a:r>
            <a:endParaRPr lang="en-US" sz="1800" b="1" dirty="0" smtClean="0"/>
          </a:p>
          <a:p>
            <a:r>
              <a:rPr lang="en-US" sz="1800" dirty="0" smtClean="0"/>
              <a:t>Assistant Professor </a:t>
            </a:r>
          </a:p>
          <a:p>
            <a:r>
              <a:rPr lang="en-US" sz="1800" dirty="0" smtClean="0"/>
              <a:t>Department of Political Science </a:t>
            </a:r>
          </a:p>
          <a:p>
            <a:r>
              <a:rPr lang="en-US" sz="1800" dirty="0" smtClean="0"/>
              <a:t>Seattle University, USA</a:t>
            </a:r>
          </a:p>
          <a:p>
            <a:r>
              <a:rPr lang="en-US" sz="1800" dirty="0" smtClean="0"/>
              <a:t>liy@seattleu.edu</a:t>
            </a:r>
          </a:p>
        </p:txBody>
      </p:sp>
    </p:spTree>
    <p:extLst>
      <p:ext uri="{BB962C8B-B14F-4D97-AF65-F5344CB8AC3E}">
        <p14:creationId xmlns:p14="http://schemas.microsoft.com/office/powerpoint/2010/main" val="176588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715962"/>
          </a:xfrm>
        </p:spPr>
        <p:txBody>
          <a:bodyPr>
            <a:normAutofit fontScale="90000"/>
          </a:bodyPr>
          <a:lstStyle/>
          <a:p>
            <a:r>
              <a:rPr lang="en-US" sz="2400" dirty="0" smtClean="0"/>
              <a:t>Table 1:  Factors of the Imagined Relationships with Mainland China</a:t>
            </a:r>
            <a:endParaRPr lang="en-US" sz="24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1" y="829986"/>
            <a:ext cx="4876800" cy="57395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416" y="-3823989"/>
            <a:ext cx="8862190" cy="10430027"/>
          </a:xfrm>
          <a:prstGeom prst="rect">
            <a:avLst/>
          </a:prstGeom>
          <a:solidFill>
            <a:schemeClr val="tx1"/>
          </a:solidFill>
          <a:extLst/>
        </p:spPr>
      </p:pic>
      <p:sp>
        <p:nvSpPr>
          <p:cNvPr id="3" name="矩形 2"/>
          <p:cNvSpPr/>
          <p:nvPr/>
        </p:nvSpPr>
        <p:spPr>
          <a:xfrm>
            <a:off x="6934200" y="4038600"/>
            <a:ext cx="914400" cy="12192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293304" y="1828800"/>
            <a:ext cx="8317295" cy="5334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247691" y="3535907"/>
            <a:ext cx="6610309" cy="502693"/>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20168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458200" cy="792162"/>
          </a:xfrm>
        </p:spPr>
        <p:txBody>
          <a:bodyPr>
            <a:normAutofit/>
          </a:bodyPr>
          <a:lstStyle/>
          <a:p>
            <a:r>
              <a:rPr lang="en-US" sz="3000" dirty="0" smtClean="0"/>
              <a:t>Findings: Future Economic Cooperation</a:t>
            </a:r>
            <a:endParaRPr lang="en-US" sz="3000" dirty="0"/>
          </a:p>
        </p:txBody>
      </p:sp>
      <p:sp>
        <p:nvSpPr>
          <p:cNvPr id="3" name="Content Placeholder 2"/>
          <p:cNvSpPr>
            <a:spLocks noGrp="1"/>
          </p:cNvSpPr>
          <p:nvPr>
            <p:ph idx="1"/>
          </p:nvPr>
        </p:nvSpPr>
        <p:spPr>
          <a:xfrm>
            <a:off x="457200" y="1371600"/>
            <a:ext cx="8229600" cy="4754563"/>
          </a:xfrm>
        </p:spPr>
        <p:txBody>
          <a:bodyPr>
            <a:normAutofit/>
          </a:bodyPr>
          <a:lstStyle/>
          <a:p>
            <a:r>
              <a:rPr lang="en-US" dirty="0" smtClean="0"/>
              <a:t>Our government has been negotiating with Mainland China regarding economic cooperation, do you prefer stepping forward bravely or watching steps and slowing down?</a:t>
            </a:r>
            <a:br>
              <a:rPr lang="en-US" dirty="0" smtClean="0"/>
            </a:br>
            <a:r>
              <a:rPr lang="zh-CN" altLang="en-US" sz="2000" dirty="0" smtClean="0"/>
              <a:t>目前政府正在推動兩岸經貿談判，請問您覺得政府應該更勇敢積極一些，還是小心謹慎一些？</a:t>
            </a:r>
            <a:endParaRPr lang="en-US" altLang="zh-CN" sz="2000" dirty="0" smtClean="0"/>
          </a:p>
          <a:p>
            <a:r>
              <a:rPr lang="en-US" dirty="0" smtClean="0"/>
              <a:t>Do you think that our economic power can keep the cross-Strait status quo? </a:t>
            </a:r>
            <a:br>
              <a:rPr lang="en-US" dirty="0" smtClean="0"/>
            </a:br>
            <a:r>
              <a:rPr lang="zh-CN" altLang="en-US" sz="2000" dirty="0" smtClean="0"/>
              <a:t>我們的經濟實力是否足以能維持兩岸的現狀？</a:t>
            </a:r>
            <a:endParaRPr lang="en-US" altLang="zh-CN" sz="2000" dirty="0" smtClean="0"/>
          </a:p>
          <a:p>
            <a:r>
              <a:rPr lang="en-US" dirty="0" smtClean="0"/>
              <a:t> How much do you hope that Mainland China becomes a democracy?</a:t>
            </a:r>
            <a:br>
              <a:rPr lang="en-US" dirty="0" smtClean="0"/>
            </a:br>
            <a:r>
              <a:rPr lang="zh-CN" altLang="en-US" sz="2000" dirty="0" smtClean="0"/>
              <a:t>請問您希不希望大陸成為民主國家？</a:t>
            </a:r>
            <a:endParaRPr lang="en-US" altLang="zh-CN" sz="2000" dirty="0" smtClean="0"/>
          </a:p>
          <a:p>
            <a:pPr marL="0" indent="0">
              <a:buNone/>
            </a:pPr>
            <a:endParaRPr lang="en-US" dirty="0"/>
          </a:p>
        </p:txBody>
      </p:sp>
    </p:spTree>
    <p:extLst>
      <p:ext uri="{BB962C8B-B14F-4D97-AF65-F5344CB8AC3E}">
        <p14:creationId xmlns:p14="http://schemas.microsoft.com/office/powerpoint/2010/main" val="110164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sz="2400" dirty="0" smtClean="0"/>
              <a:t>Table 2: The Imagined Relationships with Mainland China and Attitudes toward Economic Cooperation (1)</a:t>
            </a:r>
            <a:endParaRPr lang="en-US" sz="2400"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14400"/>
            <a:ext cx="9144000" cy="12600970"/>
          </a:xfrm>
          <a:prstGeom prst="rect">
            <a:avLst/>
          </a:prstGeom>
          <a:solidFill>
            <a:schemeClr val="tx1"/>
          </a:solidFill>
          <a:extLst/>
        </p:spPr>
      </p:pic>
      <p:sp>
        <p:nvSpPr>
          <p:cNvPr id="5" name="矩形 4"/>
          <p:cNvSpPr/>
          <p:nvPr/>
        </p:nvSpPr>
        <p:spPr>
          <a:xfrm>
            <a:off x="3581400" y="1905000"/>
            <a:ext cx="1600200" cy="3810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1752600" y="3581400"/>
            <a:ext cx="4648200" cy="4572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67192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202987"/>
            <a:ext cx="8229600" cy="411162"/>
          </a:xfrm>
        </p:spPr>
        <p:txBody>
          <a:bodyPr>
            <a:normAutofit fontScale="90000"/>
          </a:bodyPr>
          <a:lstStyle/>
          <a:p>
            <a:r>
              <a:rPr lang="en-US" sz="2400" dirty="0" smtClean="0"/>
              <a:t>Table 3: </a:t>
            </a:r>
            <a:r>
              <a:rPr lang="en-US" sz="2400" dirty="0" smtClean="0"/>
              <a:t>Economic </a:t>
            </a:r>
            <a:r>
              <a:rPr lang="en-US" sz="2400" dirty="0" smtClean="0"/>
              <a:t>Cooperation (2)</a:t>
            </a:r>
            <a:endParaRPr lang="en-US" sz="2400" dirty="0"/>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1" y="609600"/>
            <a:ext cx="9144000" cy="12237067"/>
          </a:xfrm>
          <a:prstGeom prst="rect">
            <a:avLst/>
          </a:prstGeom>
          <a:solidFill>
            <a:schemeClr val="tx1"/>
          </a:solidFill>
          <a:extLst/>
        </p:spPr>
      </p:pic>
      <p:sp>
        <p:nvSpPr>
          <p:cNvPr id="5" name="矩形 4"/>
          <p:cNvSpPr/>
          <p:nvPr/>
        </p:nvSpPr>
        <p:spPr>
          <a:xfrm>
            <a:off x="-78476" y="2124501"/>
            <a:ext cx="4298923" cy="4572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76201" y="2971800"/>
            <a:ext cx="8077201" cy="3810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1" y="6019800"/>
            <a:ext cx="9067799" cy="4191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2306472" y="3505200"/>
            <a:ext cx="5694528" cy="135937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6832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sz="2400" dirty="0" smtClean="0"/>
              <a:t>Table 3: The Imagined Relationships with Mainland China and Attitudes toward Economic Cooperation (2)</a:t>
            </a:r>
            <a:endParaRPr lang="en-US" sz="2400" dirty="0"/>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38800"/>
            <a:ext cx="9224204" cy="12344400"/>
          </a:xfrm>
          <a:prstGeom prst="rect">
            <a:avLst/>
          </a:prstGeom>
          <a:solidFill>
            <a:schemeClr val="tx1"/>
          </a:solidFill>
          <a:extLst/>
        </p:spPr>
      </p:pic>
      <p:sp>
        <p:nvSpPr>
          <p:cNvPr id="5" name="矩形 4"/>
          <p:cNvSpPr/>
          <p:nvPr/>
        </p:nvSpPr>
        <p:spPr>
          <a:xfrm>
            <a:off x="0" y="3810000"/>
            <a:ext cx="9224204" cy="8763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7086600" y="3810000"/>
            <a:ext cx="1143000" cy="12954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01113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 and Discussion</a:t>
            </a:r>
            <a:endParaRPr lang="en-US" dirty="0"/>
          </a:p>
        </p:txBody>
      </p:sp>
      <p:sp>
        <p:nvSpPr>
          <p:cNvPr id="3" name="Content Placeholder 2"/>
          <p:cNvSpPr>
            <a:spLocks noGrp="1"/>
          </p:cNvSpPr>
          <p:nvPr>
            <p:ph idx="1"/>
          </p:nvPr>
        </p:nvSpPr>
        <p:spPr/>
        <p:txBody>
          <a:bodyPr/>
          <a:lstStyle/>
          <a:p>
            <a:r>
              <a:rPr lang="en-US" dirty="0" smtClean="0"/>
              <a:t>The findings help explain the dynamics of Sunflower Movement.</a:t>
            </a:r>
          </a:p>
          <a:p>
            <a:r>
              <a:rPr lang="en-US" dirty="0" smtClean="0"/>
              <a:t>brothers vs. friends</a:t>
            </a:r>
            <a:endParaRPr lang="en-US" dirty="0"/>
          </a:p>
          <a:p>
            <a:r>
              <a:rPr lang="en-US" dirty="0" smtClean="0"/>
              <a:t>Democrac</a:t>
            </a:r>
            <a:r>
              <a:rPr lang="en-US" dirty="0" smtClean="0"/>
              <a:t>y</a:t>
            </a:r>
            <a:r>
              <a:rPr lang="en-US" dirty="0" smtClean="0"/>
              <a:t> vs. Economy</a:t>
            </a:r>
            <a:r>
              <a:rPr lang="en-US" dirty="0"/>
              <a:t> </a:t>
            </a:r>
            <a:r>
              <a:rPr lang="en-US" dirty="0" smtClean="0"/>
              <a:t>(</a:t>
            </a:r>
            <a:r>
              <a:rPr lang="en-US" altLang="zh-TW" dirty="0" smtClean="0"/>
              <a:t>CSSTA)</a:t>
            </a:r>
          </a:p>
          <a:p>
            <a:r>
              <a:rPr lang="en-US" dirty="0" smtClean="0"/>
              <a:t>Dual national identity and positive attitudes toward economic cooperation</a:t>
            </a:r>
          </a:p>
        </p:txBody>
      </p:sp>
    </p:spTree>
    <p:extLst>
      <p:ext uri="{BB962C8B-B14F-4D97-AF65-F5344CB8AC3E}">
        <p14:creationId xmlns:p14="http://schemas.microsoft.com/office/powerpoint/2010/main" val="213727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dirty="0" smtClean="0"/>
              <a:t>Central questions</a:t>
            </a:r>
          </a:p>
          <a:p>
            <a:pPr lvl="1"/>
            <a:r>
              <a:rPr lang="en-US" dirty="0"/>
              <a:t>H</a:t>
            </a:r>
            <a:r>
              <a:rPr lang="en-US" dirty="0" smtClean="0"/>
              <a:t>ow Taiwanese voters imagine the relationship with Mainland China and the extent to which these perceptions influence their attitudes toward cross-strait cooperation</a:t>
            </a:r>
          </a:p>
          <a:p>
            <a:r>
              <a:rPr lang="en-US" dirty="0" smtClean="0"/>
              <a:t>Evolution of Cross-Strait Relations </a:t>
            </a:r>
          </a:p>
          <a:p>
            <a:r>
              <a:rPr lang="en-US" dirty="0" smtClean="0"/>
              <a:t>Methods and Data</a:t>
            </a:r>
          </a:p>
          <a:p>
            <a:r>
              <a:rPr lang="en-US" dirty="0" smtClean="0"/>
              <a:t>Preliminary Findings and Analysis</a:t>
            </a:r>
          </a:p>
          <a:p>
            <a:r>
              <a:rPr lang="en-US" dirty="0" smtClean="0"/>
              <a:t>Conclusion and Discussion</a:t>
            </a:r>
            <a:endParaRPr lang="en-US" dirty="0"/>
          </a:p>
        </p:txBody>
      </p:sp>
    </p:spTree>
    <p:extLst>
      <p:ext uri="{BB962C8B-B14F-4D97-AF65-F5344CB8AC3E}">
        <p14:creationId xmlns:p14="http://schemas.microsoft.com/office/powerpoint/2010/main" val="17301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t>Evolution of Cross-Strait Relations</a:t>
            </a:r>
            <a:endParaRPr lang="en-US" dirty="0"/>
          </a:p>
        </p:txBody>
      </p:sp>
      <p:sp>
        <p:nvSpPr>
          <p:cNvPr id="3" name="Content Placeholder 2"/>
          <p:cNvSpPr>
            <a:spLocks noGrp="1"/>
          </p:cNvSpPr>
          <p:nvPr>
            <p:ph idx="1"/>
          </p:nvPr>
        </p:nvSpPr>
        <p:spPr>
          <a:xfrm>
            <a:off x="457200" y="1371600"/>
            <a:ext cx="8229600" cy="5029200"/>
          </a:xfrm>
        </p:spPr>
        <p:txBody>
          <a:bodyPr>
            <a:normAutofit/>
          </a:bodyPr>
          <a:lstStyle/>
          <a:p>
            <a:r>
              <a:rPr lang="en-US" dirty="0" smtClean="0"/>
              <a:t>Economic convergence</a:t>
            </a:r>
          </a:p>
          <a:p>
            <a:r>
              <a:rPr lang="en-US" dirty="0" smtClean="0"/>
              <a:t>Political divergence</a:t>
            </a:r>
          </a:p>
          <a:p>
            <a:pPr lvl="1"/>
            <a:r>
              <a:rPr lang="en-US" dirty="0" smtClean="0"/>
              <a:t>Taiwan’s Democracy</a:t>
            </a:r>
          </a:p>
          <a:p>
            <a:pPr lvl="1"/>
            <a:r>
              <a:rPr lang="en-US" dirty="0" smtClean="0"/>
              <a:t>Generation Politics</a:t>
            </a:r>
          </a:p>
          <a:p>
            <a:r>
              <a:rPr lang="en-US" dirty="0" smtClean="0"/>
              <a:t>The construction of new Taiwanese identity</a:t>
            </a:r>
          </a:p>
          <a:p>
            <a:r>
              <a:rPr lang="en-US" dirty="0" smtClean="0"/>
              <a:t>The Taiwan issue</a:t>
            </a:r>
          </a:p>
          <a:p>
            <a:pPr lvl="1"/>
            <a:r>
              <a:rPr lang="en-US" dirty="0" smtClean="0"/>
              <a:t>Territoriality/Antiquity</a:t>
            </a:r>
          </a:p>
          <a:p>
            <a:pPr lvl="1"/>
            <a:r>
              <a:rPr lang="en-US" dirty="0" smtClean="0"/>
              <a:t>Identity</a:t>
            </a:r>
          </a:p>
          <a:p>
            <a:r>
              <a:rPr lang="en-US" dirty="0" smtClean="0"/>
              <a:t>Sunflower Movement</a:t>
            </a:r>
            <a:endParaRPr lang="en-US" dirty="0"/>
          </a:p>
        </p:txBody>
      </p:sp>
    </p:spTree>
    <p:extLst>
      <p:ext uri="{BB962C8B-B14F-4D97-AF65-F5344CB8AC3E}">
        <p14:creationId xmlns:p14="http://schemas.microsoft.com/office/powerpoint/2010/main" val="267378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sz="3400" dirty="0" smtClean="0"/>
              <a:t>What Matters and How Do We Know?</a:t>
            </a:r>
            <a:endParaRPr lang="en-US" sz="3400" dirty="0"/>
          </a:p>
        </p:txBody>
      </p:sp>
      <p:sp>
        <p:nvSpPr>
          <p:cNvPr id="3" name="Content Placeholder 2"/>
          <p:cNvSpPr>
            <a:spLocks noGrp="1"/>
          </p:cNvSpPr>
          <p:nvPr>
            <p:ph idx="1"/>
          </p:nvPr>
        </p:nvSpPr>
        <p:spPr/>
        <p:txBody>
          <a:bodyPr/>
          <a:lstStyle/>
          <a:p>
            <a:r>
              <a:rPr lang="en-US" dirty="0" smtClean="0"/>
              <a:t>National/ethic identification</a:t>
            </a:r>
          </a:p>
          <a:p>
            <a:r>
              <a:rPr lang="en-US" dirty="0" smtClean="0"/>
              <a:t>Party identification</a:t>
            </a:r>
          </a:p>
          <a:p>
            <a:r>
              <a:rPr lang="en-US" dirty="0" smtClean="0"/>
              <a:t>Country identification</a:t>
            </a:r>
          </a:p>
          <a:p>
            <a:r>
              <a:rPr lang="en-US" dirty="0" smtClean="0"/>
              <a:t>Generation politics</a:t>
            </a:r>
          </a:p>
          <a:p>
            <a:r>
              <a:rPr lang="en-US" dirty="0" smtClean="0"/>
              <a:t>Gender</a:t>
            </a:r>
          </a:p>
          <a:p>
            <a:r>
              <a:rPr lang="en-US" dirty="0" smtClean="0"/>
              <a:t>Education attainment</a:t>
            </a:r>
          </a:p>
          <a:p>
            <a:r>
              <a:rPr lang="en-US" dirty="0" smtClean="0"/>
              <a:t>Data and methods</a:t>
            </a:r>
            <a:endParaRPr lang="en-US" dirty="0"/>
          </a:p>
        </p:txBody>
      </p:sp>
    </p:spTree>
    <p:extLst>
      <p:ext uri="{BB962C8B-B14F-4D97-AF65-F5344CB8AC3E}">
        <p14:creationId xmlns:p14="http://schemas.microsoft.com/office/powerpoint/2010/main" val="73407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a:bodyPr>
          <a:lstStyle/>
          <a:p>
            <a:r>
              <a:rPr lang="en-US" dirty="0" smtClean="0"/>
              <a:t>Findings: Descriptive Analysis</a:t>
            </a:r>
            <a:endParaRPr lang="en-US" dirty="0"/>
          </a:p>
        </p:txBody>
      </p:sp>
      <p:sp>
        <p:nvSpPr>
          <p:cNvPr id="3" name="Content Placeholder 2"/>
          <p:cNvSpPr>
            <a:spLocks noGrp="1"/>
          </p:cNvSpPr>
          <p:nvPr>
            <p:ph idx="1"/>
          </p:nvPr>
        </p:nvSpPr>
        <p:spPr/>
        <p:txBody>
          <a:bodyPr/>
          <a:lstStyle/>
          <a:p>
            <a:r>
              <a:rPr lang="en-US" dirty="0" smtClean="0"/>
              <a:t>How do you see our relationship with Mainland China, is it more like father and son, brothers, couples, friends, or enemies?</a:t>
            </a:r>
            <a:br>
              <a:rPr lang="en-US" dirty="0" smtClean="0"/>
            </a:br>
            <a:r>
              <a:rPr lang="zh-CN" altLang="en-US" sz="2000" dirty="0" smtClean="0"/>
              <a:t>您覺得我們和大陸是什麼關係，是父子、兄弟、夫妻、朋友，還是敵人？</a:t>
            </a:r>
            <a:endParaRPr lang="en-US" altLang="zh-CN" sz="2000" dirty="0" smtClean="0"/>
          </a:p>
          <a:p>
            <a:r>
              <a:rPr lang="en-US" dirty="0" smtClean="0"/>
              <a:t>Do you hope that Taiwan and Mainland China become one country?</a:t>
            </a:r>
            <a:br>
              <a:rPr lang="en-US" dirty="0" smtClean="0"/>
            </a:br>
            <a:r>
              <a:rPr lang="zh-CN" altLang="en-US" sz="2000" dirty="0" smtClean="0"/>
              <a:t>請問您希不希望臺灣與大陸合為一個國家？</a:t>
            </a:r>
            <a:endParaRPr lang="en-US" sz="2000" dirty="0" smtClean="0"/>
          </a:p>
        </p:txBody>
      </p:sp>
    </p:spTree>
    <p:extLst>
      <p:ext uri="{BB962C8B-B14F-4D97-AF65-F5344CB8AC3E}">
        <p14:creationId xmlns:p14="http://schemas.microsoft.com/office/powerpoint/2010/main" val="342242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a:bodyPr>
          <a:lstStyle/>
          <a:p>
            <a:r>
              <a:rPr lang="en-US" sz="2400" dirty="0" smtClean="0"/>
              <a:t>Figure1: The Distribution of Imagined Relationships with Mainland China by National Identity</a:t>
            </a:r>
            <a:endParaRPr lang="en-US" sz="2400"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24000"/>
            <a:ext cx="9395370" cy="4495800"/>
          </a:xfrm>
        </p:spPr>
      </p:pic>
    </p:spTree>
    <p:extLst>
      <p:ext uri="{BB962C8B-B14F-4D97-AF65-F5344CB8AC3E}">
        <p14:creationId xmlns:p14="http://schemas.microsoft.com/office/powerpoint/2010/main" val="647506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272" y="152400"/>
            <a:ext cx="8556727" cy="990600"/>
          </a:xfrm>
        </p:spPr>
        <p:txBody>
          <a:bodyPr>
            <a:normAutofit/>
          </a:bodyPr>
          <a:lstStyle/>
          <a:p>
            <a:r>
              <a:rPr lang="en-US" sz="2400" dirty="0" smtClean="0"/>
              <a:t>Figure 2: The Distribution of Perceived Relationships with Mainland China by Unification Preferences</a:t>
            </a:r>
            <a:endParaRPr lang="en-US" sz="2400"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97" y="1371600"/>
            <a:ext cx="9395370" cy="4495800"/>
          </a:xfrm>
        </p:spPr>
      </p:pic>
    </p:spTree>
    <p:extLst>
      <p:ext uri="{BB962C8B-B14F-4D97-AF65-F5344CB8AC3E}">
        <p14:creationId xmlns:p14="http://schemas.microsoft.com/office/powerpoint/2010/main" val="397069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108" y="381000"/>
            <a:ext cx="7620892" cy="1371600"/>
          </a:xfrm>
        </p:spPr>
        <p:txBody>
          <a:bodyPr/>
          <a:lstStyle/>
          <a:p>
            <a:r>
              <a:rPr lang="en-US" dirty="0" smtClean="0"/>
              <a:t>Findings: Explanatory Analysis</a:t>
            </a:r>
            <a:endParaRPr lang="en-US" dirty="0"/>
          </a:p>
        </p:txBody>
      </p:sp>
      <p:sp>
        <p:nvSpPr>
          <p:cNvPr id="3" name="Content Placeholder 2"/>
          <p:cNvSpPr>
            <a:spLocks noGrp="1"/>
          </p:cNvSpPr>
          <p:nvPr>
            <p:ph idx="1"/>
          </p:nvPr>
        </p:nvSpPr>
        <p:spPr/>
        <p:txBody>
          <a:bodyPr>
            <a:normAutofit/>
          </a:bodyPr>
          <a:lstStyle/>
          <a:p>
            <a:r>
              <a:rPr lang="en-US" dirty="0"/>
              <a:t>N</a:t>
            </a:r>
            <a:r>
              <a:rPr lang="en-US" dirty="0" smtClean="0"/>
              <a:t>ational/ethnic identification</a:t>
            </a:r>
          </a:p>
          <a:p>
            <a:r>
              <a:rPr lang="en-US" dirty="0" smtClean="0"/>
              <a:t>Party identification</a:t>
            </a:r>
          </a:p>
          <a:p>
            <a:r>
              <a:rPr lang="en-US" dirty="0" smtClean="0"/>
              <a:t>Country identification</a:t>
            </a:r>
          </a:p>
          <a:p>
            <a:r>
              <a:rPr lang="en-US" dirty="0" smtClean="0"/>
              <a:t>Democratic influence</a:t>
            </a:r>
          </a:p>
          <a:p>
            <a:r>
              <a:rPr lang="en-US" dirty="0" smtClean="0"/>
              <a:t>Generational gap</a:t>
            </a:r>
          </a:p>
          <a:p>
            <a:r>
              <a:rPr lang="en-US" dirty="0" smtClean="0"/>
              <a:t>Difference in gender and education attainment</a:t>
            </a:r>
            <a:endParaRPr lang="en-US" dirty="0"/>
          </a:p>
          <a:p>
            <a:pPr lvl="1"/>
            <a:endParaRPr lang="en-US" dirty="0"/>
          </a:p>
        </p:txBody>
      </p:sp>
    </p:spTree>
    <p:extLst>
      <p:ext uri="{BB962C8B-B14F-4D97-AF65-F5344CB8AC3E}">
        <p14:creationId xmlns:p14="http://schemas.microsoft.com/office/powerpoint/2010/main" val="428942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715962"/>
          </a:xfrm>
        </p:spPr>
        <p:txBody>
          <a:bodyPr>
            <a:normAutofit fontScale="90000"/>
          </a:bodyPr>
          <a:lstStyle/>
          <a:p>
            <a:r>
              <a:rPr lang="en-US" sz="2400" dirty="0" smtClean="0"/>
              <a:t>Table 1:  Factors of the Imagined Relationships with Mainland China</a:t>
            </a:r>
            <a:endParaRPr lang="en-US" sz="24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1" y="829986"/>
            <a:ext cx="4876800" cy="57395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990600"/>
            <a:ext cx="8862190" cy="10430027"/>
          </a:xfrm>
          <a:prstGeom prst="rect">
            <a:avLst/>
          </a:prstGeom>
          <a:solidFill>
            <a:schemeClr val="tx1"/>
          </a:solidFill>
          <a:extLst/>
        </p:spPr>
      </p:pic>
      <p:sp>
        <p:nvSpPr>
          <p:cNvPr id="6" name="矩形 5"/>
          <p:cNvSpPr/>
          <p:nvPr/>
        </p:nvSpPr>
        <p:spPr>
          <a:xfrm>
            <a:off x="152400" y="2819400"/>
            <a:ext cx="7620000" cy="5334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152400" y="4114800"/>
            <a:ext cx="4431095" cy="4572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470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深藍">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Digital Blue Tunn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nSpc>
            <a:spcPct val="90000"/>
          </a:lnSpc>
          <a:defRPr/>
        </a:defPPr>
      </a:lstStyle>
    </a:tx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深藍</Template>
  <TotalTime>415</TotalTime>
  <Words>518</Words>
  <Application>Microsoft Office PowerPoint</Application>
  <PresentationFormat>如螢幕大小 (4:3)</PresentationFormat>
  <Paragraphs>66</Paragraphs>
  <Slides>15</Slides>
  <Notes>1</Notes>
  <HiddenSlides>0</HiddenSlides>
  <MMClips>0</MMClips>
  <ScaleCrop>false</ScaleCrop>
  <HeadingPairs>
    <vt:vector size="4" baseType="variant">
      <vt:variant>
        <vt:lpstr>佈景主題</vt:lpstr>
      </vt:variant>
      <vt:variant>
        <vt:i4>1</vt:i4>
      </vt:variant>
      <vt:variant>
        <vt:lpstr>投影片標題</vt:lpstr>
      </vt:variant>
      <vt:variant>
        <vt:i4>15</vt:i4>
      </vt:variant>
    </vt:vector>
  </HeadingPairs>
  <TitlesOfParts>
    <vt:vector size="16" baseType="lpstr">
      <vt:lpstr>深藍</vt:lpstr>
      <vt:lpstr>Brothers or Friends?: Taiwanese Voters’ Perception about the Relationship between the Two Sides of the Taiwan Strait   是兄弟？是朋友？臺灣選民對兩岸關係的想像</vt:lpstr>
      <vt:lpstr>Introduction</vt:lpstr>
      <vt:lpstr>Evolution of Cross-Strait Relations</vt:lpstr>
      <vt:lpstr>What Matters and How Do We Know?</vt:lpstr>
      <vt:lpstr>Findings: Descriptive Analysis</vt:lpstr>
      <vt:lpstr>Figure1: The Distribution of Imagined Relationships with Mainland China by National Identity</vt:lpstr>
      <vt:lpstr>Figure 2: The Distribution of Perceived Relationships with Mainland China by Unification Preferences</vt:lpstr>
      <vt:lpstr>Findings: Explanatory Analysis</vt:lpstr>
      <vt:lpstr>Table 1:  Factors of the Imagined Relationships with Mainland China</vt:lpstr>
      <vt:lpstr>Table 1:  Factors of the Imagined Relationships with Mainland China</vt:lpstr>
      <vt:lpstr>Findings: Future Economic Cooperation</vt:lpstr>
      <vt:lpstr>Table 2: The Imagined Relationships with Mainland China and Attitudes toward Economic Cooperation (1)</vt:lpstr>
      <vt:lpstr>Table 3: Economic Cooperation (2)</vt:lpstr>
      <vt:lpstr>Table 3: The Imagined Relationships with Mainland China and Attitudes toward Economic Cooperation (2)</vt:lpstr>
      <vt:lpstr>Conclusion and Discussion</vt:lpstr>
    </vt:vector>
  </TitlesOfParts>
  <Company>Seattle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Liu;Yitan Li</dc:creator>
  <cp:lastModifiedBy>frankcsliu</cp:lastModifiedBy>
  <cp:revision>41</cp:revision>
  <dcterms:created xsi:type="dcterms:W3CDTF">2014-11-25T16:13:12Z</dcterms:created>
  <dcterms:modified xsi:type="dcterms:W3CDTF">2014-12-06T16:14:05Z</dcterms:modified>
</cp:coreProperties>
</file>